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81" r:id="rId6"/>
    <p:sldId id="261" r:id="rId7"/>
    <p:sldId id="263" r:id="rId8"/>
    <p:sldId id="266" r:id="rId9"/>
    <p:sldId id="265" r:id="rId10"/>
    <p:sldId id="267" r:id="rId11"/>
    <p:sldId id="271" r:id="rId12"/>
    <p:sldId id="260" r:id="rId13"/>
    <p:sldId id="273" r:id="rId14"/>
    <p:sldId id="275" r:id="rId15"/>
    <p:sldId id="279" r:id="rId16"/>
    <p:sldId id="274" r:id="rId17"/>
    <p:sldId id="280" r:id="rId18"/>
    <p:sldId id="276" r:id="rId19"/>
    <p:sldId id="282" r:id="rId20"/>
    <p:sldId id="278" r:id="rId21"/>
  </p:sldIdLst>
  <p:sldSz cx="18288000" cy="10287000"/>
  <p:notesSz cx="6858000" cy="9144000"/>
  <p:embeddedFontLst>
    <p:embeddedFont>
      <p:font typeface="Garet Bold" panose="020B0604020202020204" charset="0"/>
      <p:regular r:id="rId23"/>
    </p:embeddedFont>
    <p:embeddedFont>
      <p:font typeface="Poppins" panose="00000500000000000000" pitchFamily="2" charset="0"/>
      <p:regular r:id="rId24"/>
      <p:bold r:id="rId25"/>
      <p:italic r:id="rId26"/>
      <p:boldItalic r:id="rId27"/>
    </p:embeddedFont>
    <p:embeddedFont>
      <p:font typeface="Poppins Bold" panose="000008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0BD97-B181-45FE-94CE-332CB505B79D}" type="datetimeFigureOut">
              <a:rPr lang="en-IN" smtClean="0"/>
              <a:t>27-11-2024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839626-EAB3-4208-AAC6-ED04366EB6B0}" type="slidenum">
              <a:rPr lang="en-IN" smtClean="0"/>
              <a:t>‹#›</a:t>
            </a:fld>
            <a:endParaRPr lang="en-IN"/>
          </a:p>
        </p:txBody>
      </p:sp>
    </p:spTree>
    <p:extLst>
      <p:ext uri="{BB962C8B-B14F-4D97-AF65-F5344CB8AC3E}">
        <p14:creationId xmlns:p14="http://schemas.microsoft.com/office/powerpoint/2010/main" val="286884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839626-EAB3-4208-AAC6-ED04366EB6B0}" type="slidenum">
              <a:rPr lang="en-IN" smtClean="0"/>
              <a:t>9</a:t>
            </a:fld>
            <a:endParaRPr lang="en-IN"/>
          </a:p>
        </p:txBody>
      </p:sp>
    </p:spTree>
    <p:extLst>
      <p:ext uri="{BB962C8B-B14F-4D97-AF65-F5344CB8AC3E}">
        <p14:creationId xmlns:p14="http://schemas.microsoft.com/office/powerpoint/2010/main" val="2809320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839626-EAB3-4208-AAC6-ED04366EB6B0}" type="slidenum">
              <a:rPr lang="en-IN" smtClean="0"/>
              <a:t>19</a:t>
            </a:fld>
            <a:endParaRPr lang="en-IN"/>
          </a:p>
        </p:txBody>
      </p:sp>
    </p:spTree>
    <p:extLst>
      <p:ext uri="{BB962C8B-B14F-4D97-AF65-F5344CB8AC3E}">
        <p14:creationId xmlns:p14="http://schemas.microsoft.com/office/powerpoint/2010/main" val="50262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sp>
        <p:nvSpPr>
          <p:cNvPr id="5" name="TextBox 5"/>
          <p:cNvSpPr txBox="1"/>
          <p:nvPr/>
        </p:nvSpPr>
        <p:spPr>
          <a:xfrm>
            <a:off x="2971800" y="3106735"/>
            <a:ext cx="11965722" cy="2782108"/>
          </a:xfrm>
          <a:prstGeom prst="rect">
            <a:avLst/>
          </a:prstGeom>
        </p:spPr>
        <p:txBody>
          <a:bodyPr wrap="square" lIns="0" tIns="0" rIns="0" bIns="0" rtlCol="0" anchor="t">
            <a:spAutoFit/>
          </a:bodyPr>
          <a:lstStyle/>
          <a:p>
            <a:pPr algn="ctr">
              <a:lnSpc>
                <a:spcPts val="10588"/>
              </a:lnSpc>
            </a:pPr>
            <a:r>
              <a:rPr lang="en-US" sz="9500" b="1" dirty="0">
                <a:solidFill>
                  <a:srgbClr val="FFFFFF"/>
                </a:solidFill>
                <a:latin typeface="Garet Bold"/>
                <a:ea typeface="Garet Bold"/>
                <a:cs typeface="Garet Bold"/>
                <a:sym typeface="Garet Bold"/>
              </a:rPr>
              <a:t>STELLAR OBJECT CLASSIFICATION</a:t>
            </a:r>
          </a:p>
        </p:txBody>
      </p:sp>
      <p:pic>
        <p:nvPicPr>
          <p:cNvPr id="6" name="Picture 6"/>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7" name="Picture 7"/>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9" name="Freeform 9"/>
          <p:cNvSpPr/>
          <p:nvPr/>
        </p:nvSpPr>
        <p:spPr>
          <a:xfrm>
            <a:off x="6263229" y="1308061"/>
            <a:ext cx="5759792" cy="1451376"/>
          </a:xfrm>
          <a:custGeom>
            <a:avLst/>
            <a:gdLst/>
            <a:ahLst/>
            <a:cxnLst/>
            <a:rect l="l" t="t" r="r" b="b"/>
            <a:pathLst>
              <a:path w="5759792" h="1451376">
                <a:moveTo>
                  <a:pt x="0" y="0"/>
                </a:moveTo>
                <a:lnTo>
                  <a:pt x="5759792" y="0"/>
                </a:lnTo>
                <a:lnTo>
                  <a:pt x="5759792" y="1451376"/>
                </a:lnTo>
                <a:lnTo>
                  <a:pt x="0" y="1451376"/>
                </a:lnTo>
                <a:lnTo>
                  <a:pt x="0" y="0"/>
                </a:lnTo>
                <a:close/>
              </a:path>
            </a:pathLst>
          </a:custGeom>
          <a:blipFill>
            <a:blip r:embed="rId4"/>
            <a:stretch>
              <a:fillRect/>
            </a:stretch>
          </a:blipFill>
        </p:spPr>
      </p:sp>
      <p:sp>
        <p:nvSpPr>
          <p:cNvPr id="8" name="TextBox 7">
            <a:extLst>
              <a:ext uri="{FF2B5EF4-FFF2-40B4-BE49-F238E27FC236}">
                <a16:creationId xmlns:a16="http://schemas.microsoft.com/office/drawing/2014/main" id="{FD14C8BB-EE78-62AC-2C4B-62E929477CF3}"/>
              </a:ext>
            </a:extLst>
          </p:cNvPr>
          <p:cNvSpPr txBox="1"/>
          <p:nvPr/>
        </p:nvSpPr>
        <p:spPr>
          <a:xfrm>
            <a:off x="4114800" y="5878988"/>
            <a:ext cx="9829800" cy="3416320"/>
          </a:xfrm>
          <a:prstGeom prst="rect">
            <a:avLst/>
          </a:prstGeom>
          <a:noFill/>
        </p:spPr>
        <p:txBody>
          <a:bodyPr wrap="square" rtlCol="0">
            <a:spAutoFit/>
          </a:bodyPr>
          <a:lstStyle/>
          <a:p>
            <a:pPr algn="ctr"/>
            <a:r>
              <a:rPr lang="en-US" sz="5400" b="1" dirty="0">
                <a:solidFill>
                  <a:schemeClr val="bg1"/>
                </a:solidFill>
                <a:latin typeface="Times New Roman" panose="02020603050405020304" pitchFamily="18" charset="0"/>
                <a:cs typeface="Times New Roman" panose="02020603050405020304" pitchFamily="18" charset="0"/>
              </a:rPr>
              <a:t>Om Gharat</a:t>
            </a:r>
          </a:p>
          <a:p>
            <a:pPr algn="ctr"/>
            <a:r>
              <a:rPr lang="en-US" sz="5400" b="1" dirty="0">
                <a:solidFill>
                  <a:schemeClr val="bg1"/>
                </a:solidFill>
                <a:latin typeface="Times New Roman" panose="02020603050405020304" pitchFamily="18" charset="0"/>
                <a:cs typeface="Times New Roman" panose="02020603050405020304" pitchFamily="18" charset="0"/>
              </a:rPr>
              <a:t>Batch: AND-JUN2024-DSAI-1</a:t>
            </a:r>
          </a:p>
          <a:p>
            <a:pPr algn="ctr"/>
            <a:r>
              <a:rPr lang="en-US" sz="5400" b="1" dirty="0">
                <a:solidFill>
                  <a:schemeClr val="bg1"/>
                </a:solidFill>
                <a:latin typeface="Times New Roman" panose="02020603050405020304" pitchFamily="18" charset="0"/>
                <a:cs typeface="Times New Roman" panose="02020603050405020304" pitchFamily="18" charset="0"/>
              </a:rPr>
              <a:t>Room No: TR 2</a:t>
            </a:r>
          </a:p>
          <a:p>
            <a:pPr algn="ctr"/>
            <a:r>
              <a:rPr lang="en-US" sz="5400" b="1" dirty="0">
                <a:solidFill>
                  <a:schemeClr val="bg1"/>
                </a:solidFill>
                <a:latin typeface="Times New Roman" panose="02020603050405020304" pitchFamily="18" charset="0"/>
                <a:cs typeface="Times New Roman" panose="02020603050405020304" pitchFamily="18" charset="0"/>
              </a:rPr>
              <a:t>Place: Mumbai</a:t>
            </a:r>
            <a:endParaRPr lang="en-IN" sz="5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990600" y="1569644"/>
            <a:ext cx="3948452" cy="897867"/>
          </a:xfrm>
          <a:prstGeom prst="rect">
            <a:avLst/>
          </a:prstGeom>
        </p:spPr>
        <p:txBody>
          <a:bodyPr lIns="0" tIns="0" rIns="0" bIns="0" rtlCol="0" anchor="t">
            <a:spAutoFit/>
          </a:bodyPr>
          <a:lstStyle/>
          <a:p>
            <a:pPr algn="l">
              <a:lnSpc>
                <a:spcPts val="3445"/>
              </a:lnSpc>
            </a:pPr>
            <a:r>
              <a:rPr lang="en-US" sz="3411" b="1" dirty="0">
                <a:solidFill>
                  <a:srgbClr val="FFFFFF"/>
                </a:solidFill>
                <a:latin typeface="Garet Bold"/>
                <a:ea typeface="Garet Bold"/>
                <a:cs typeface="Garet Bold"/>
                <a:sym typeface="Garet Bold"/>
              </a:rPr>
              <a:t>EXPLORATORY DATA ANALYSIS</a:t>
            </a:r>
          </a:p>
        </p:txBody>
      </p:sp>
      <p:sp>
        <p:nvSpPr>
          <p:cNvPr id="9" name="TextBox 9"/>
          <p:cNvSpPr txBox="1"/>
          <p:nvPr/>
        </p:nvSpPr>
        <p:spPr>
          <a:xfrm>
            <a:off x="832127" y="2739850"/>
            <a:ext cx="7481889" cy="4383251"/>
          </a:xfrm>
          <a:prstGeom prst="rect">
            <a:avLst/>
          </a:prstGeom>
        </p:spPr>
        <p:txBody>
          <a:bodyPr wrap="square" lIns="0" tIns="0" rIns="0" bIns="0" rtlCol="0" anchor="t">
            <a:spAutoFit/>
          </a:bodyPr>
          <a:lstStyle/>
          <a:p>
            <a:pPr algn="just">
              <a:lnSpc>
                <a:spcPts val="2520"/>
              </a:lnSpc>
            </a:pPr>
            <a:endParaRPr lang="en-US" sz="1800" dirty="0">
              <a:solidFill>
                <a:srgbClr val="FFFFFF"/>
              </a:solidFill>
              <a:latin typeface="Poppins"/>
              <a:ea typeface="Poppins"/>
              <a:cs typeface="Poppins"/>
              <a:sym typeface="Poppins"/>
            </a:endParaRPr>
          </a:p>
          <a:p>
            <a:pPr algn="just"/>
            <a:r>
              <a:rPr lang="en-US" sz="2400" dirty="0">
                <a:solidFill>
                  <a:srgbClr val="FFFFFF"/>
                </a:solidFill>
                <a:latin typeface="Times New Roman" panose="02020603050405020304" pitchFamily="18" charset="0"/>
                <a:ea typeface="Poppins"/>
                <a:cs typeface="Times New Roman" panose="02020603050405020304" pitchFamily="18" charset="0"/>
                <a:sym typeface="Poppins"/>
              </a:rPr>
              <a:t>In the dataset,. </a:t>
            </a:r>
            <a:r>
              <a:rPr lang="en-US" sz="2400" dirty="0">
                <a:solidFill>
                  <a:srgbClr val="E3E3E3"/>
                </a:solidFill>
                <a:latin typeface="Times New Roman" panose="02020603050405020304" pitchFamily="18" charset="0"/>
                <a:ea typeface="Poppins"/>
                <a:cs typeface="Times New Roman" panose="02020603050405020304" pitchFamily="18" charset="0"/>
                <a:sym typeface="Poppins"/>
              </a:rPr>
              <a:t>e</a:t>
            </a:r>
            <a:r>
              <a:rPr lang="en-US" sz="2400" i="0" dirty="0">
                <a:solidFill>
                  <a:srgbClr val="E3E3E3"/>
                </a:solidFill>
                <a:effectLst/>
                <a:latin typeface="Times New Roman" panose="02020603050405020304" pitchFamily="18" charset="0"/>
                <a:cs typeface="Times New Roman" panose="02020603050405020304" pitchFamily="18" charset="0"/>
              </a:rPr>
              <a:t>ach subplot displays a scatter plot comparing a specific feature (like object ID, alpha, delta, or spectral measurements) against the redshift value. The points in each plot are colored according to the object's classification (star, galaxy, or quasar) to visually distinguish potential patterns. This visualization helps in understanding how these features might correlate with the redshift of celestial objects and aid in their classification. Essentially, the code is creating a visual exploration tool to investigate potential relationships between different properties of celestial objects and their redshift values.</a:t>
            </a:r>
            <a:endParaRPr lang="en-US" sz="2400" dirty="0">
              <a:solidFill>
                <a:srgbClr val="FFFFFF"/>
              </a:solidFill>
              <a:latin typeface="Times New Roman" panose="02020603050405020304" pitchFamily="18" charset="0"/>
              <a:ea typeface="Poppins"/>
              <a:cs typeface="Times New Roman" panose="02020603050405020304" pitchFamily="18" charset="0"/>
              <a:sym typeface="Poppins"/>
            </a:endParaRPr>
          </a:p>
        </p:txBody>
      </p:sp>
      <p:pic>
        <p:nvPicPr>
          <p:cNvPr id="11" name="Picture 10">
            <a:extLst>
              <a:ext uri="{FF2B5EF4-FFF2-40B4-BE49-F238E27FC236}">
                <a16:creationId xmlns:a16="http://schemas.microsoft.com/office/drawing/2014/main" id="{83CA9D1A-F45E-7998-4241-6EB1E77FA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3653" y="114300"/>
            <a:ext cx="8612220" cy="8991600"/>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832127" y="2086428"/>
            <a:ext cx="3948452" cy="897867"/>
          </a:xfrm>
          <a:prstGeom prst="rect">
            <a:avLst/>
          </a:prstGeom>
        </p:spPr>
        <p:txBody>
          <a:bodyPr lIns="0" tIns="0" rIns="0" bIns="0" rtlCol="0" anchor="t">
            <a:spAutoFit/>
          </a:bodyPr>
          <a:lstStyle/>
          <a:p>
            <a:pPr algn="l">
              <a:lnSpc>
                <a:spcPts val="3445"/>
              </a:lnSpc>
            </a:pPr>
            <a:r>
              <a:rPr lang="en-US" sz="3411" b="1">
                <a:solidFill>
                  <a:srgbClr val="FFFFFF"/>
                </a:solidFill>
                <a:latin typeface="Garet Bold"/>
                <a:ea typeface="Garet Bold"/>
                <a:cs typeface="Garet Bold"/>
                <a:sym typeface="Garet Bold"/>
              </a:rPr>
              <a:t>EXPLORATORY DATA ANALYSIS</a:t>
            </a:r>
          </a:p>
        </p:txBody>
      </p:sp>
      <p:sp>
        <p:nvSpPr>
          <p:cNvPr id="14" name="TextBox 13">
            <a:extLst>
              <a:ext uri="{FF2B5EF4-FFF2-40B4-BE49-F238E27FC236}">
                <a16:creationId xmlns:a16="http://schemas.microsoft.com/office/drawing/2014/main" id="{68EB2F48-F47F-ED2E-A383-11FD97ECEADC}"/>
              </a:ext>
            </a:extLst>
          </p:cNvPr>
          <p:cNvSpPr txBox="1"/>
          <p:nvPr/>
        </p:nvSpPr>
        <p:spPr>
          <a:xfrm>
            <a:off x="664638" y="3740410"/>
            <a:ext cx="4897962" cy="2308324"/>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It generates a bar plot visualizing the average </a:t>
            </a:r>
            <a:r>
              <a:rPr lang="en-US" sz="2400" dirty="0" err="1">
                <a:solidFill>
                  <a:schemeClr val="bg1"/>
                </a:solidFill>
                <a:latin typeface="Times New Roman" panose="02020603050405020304" pitchFamily="18" charset="0"/>
                <a:cs typeface="Times New Roman" panose="02020603050405020304" pitchFamily="18" charset="0"/>
              </a:rPr>
              <a:t>spec_obj_ID</a:t>
            </a:r>
            <a:r>
              <a:rPr lang="en-US" sz="2400" dirty="0">
                <a:solidFill>
                  <a:schemeClr val="bg1"/>
                </a:solidFill>
                <a:latin typeface="Times New Roman" panose="02020603050405020304" pitchFamily="18" charset="0"/>
                <a:cs typeface="Times New Roman" panose="02020603050405020304" pitchFamily="18" charset="0"/>
              </a:rPr>
              <a:t> for each celestial object class (star, galaxy, quasar). The plot is customized with labels, titles, gridlines, and color to enhance readability and interpretation.</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D458113-525F-15A3-A9DA-C110BF16A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703" y="1562100"/>
            <a:ext cx="10266117" cy="6092899"/>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4099462" y="651764"/>
            <a:ext cx="9386535" cy="1821011"/>
          </a:xfrm>
          <a:prstGeom prst="rect">
            <a:avLst/>
          </a:prstGeom>
        </p:spPr>
        <p:txBody>
          <a:bodyPr lIns="0" tIns="0" rIns="0" bIns="0" rtlCol="0" anchor="t">
            <a:spAutoFit/>
          </a:bodyPr>
          <a:lstStyle/>
          <a:p>
            <a:pPr algn="ctr">
              <a:lnSpc>
                <a:spcPts val="7069"/>
              </a:lnSpc>
            </a:pPr>
            <a:r>
              <a:rPr lang="en-US" sz="5830" b="1" dirty="0">
                <a:solidFill>
                  <a:srgbClr val="FFFFFF"/>
                </a:solidFill>
                <a:latin typeface="Garet Bold"/>
                <a:ea typeface="Garet Bold"/>
                <a:cs typeface="Garet Bold"/>
                <a:sym typeface="Garet Bold"/>
              </a:rPr>
              <a:t>DATA CLEANING &amp; PREPROCESSING</a:t>
            </a:r>
          </a:p>
        </p:txBody>
      </p:sp>
      <p:grpSp>
        <p:nvGrpSpPr>
          <p:cNvPr id="4" name="Group 4"/>
          <p:cNvGrpSpPr/>
          <p:nvPr/>
        </p:nvGrpSpPr>
        <p:grpSpPr>
          <a:xfrm>
            <a:off x="1028700" y="3167313"/>
            <a:ext cx="4421286" cy="2177037"/>
            <a:chOff x="0" y="38100"/>
            <a:chExt cx="5895048" cy="2902717"/>
          </a:xfrm>
        </p:grpSpPr>
        <p:sp>
          <p:nvSpPr>
            <p:cNvPr id="5" name="TextBox 5"/>
            <p:cNvSpPr txBox="1"/>
            <p:nvPr/>
          </p:nvSpPr>
          <p:spPr>
            <a:xfrm>
              <a:off x="0" y="1059959"/>
              <a:ext cx="5895048" cy="1880858"/>
            </a:xfrm>
            <a:prstGeom prst="rect">
              <a:avLst/>
            </a:prstGeom>
          </p:spPr>
          <p:txBody>
            <a:bodyPr lIns="0" tIns="0" rIns="0" bIns="0" rtlCol="0" anchor="t">
              <a:spAutoFit/>
            </a:bodyPr>
            <a:lstStyle/>
            <a:p>
              <a:pPr marL="346270" lvl="1" indent="-173135" algn="just">
                <a:lnSpc>
                  <a:spcPts val="2245"/>
                </a:lnSpc>
                <a:buFont typeface="Arial"/>
                <a:buChar char="•"/>
              </a:pP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Drop ID columns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obj_ID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run_ID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rerun_ID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cam_col</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field_ID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spec_obj_ID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plate, MJD,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fiber_ID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as they don’t contribute to classification</a:t>
              </a:r>
              <a:r>
                <a:rPr lang="en-US" sz="1603" dirty="0">
                  <a:solidFill>
                    <a:srgbClr val="FFFFFF"/>
                  </a:solidFill>
                  <a:latin typeface="Poppins"/>
                  <a:ea typeface="Poppins"/>
                  <a:cs typeface="Poppins"/>
                  <a:sym typeface="Poppins"/>
                </a:rPr>
                <a:t>.</a:t>
              </a:r>
            </a:p>
          </p:txBody>
        </p:sp>
        <p:sp>
          <p:nvSpPr>
            <p:cNvPr id="6" name="TextBox 6"/>
            <p:cNvSpPr txBox="1"/>
            <p:nvPr/>
          </p:nvSpPr>
          <p:spPr>
            <a:xfrm>
              <a:off x="193582" y="38100"/>
              <a:ext cx="4511907" cy="780427"/>
            </a:xfrm>
            <a:prstGeom prst="rect">
              <a:avLst/>
            </a:prstGeom>
          </p:spPr>
          <p:txBody>
            <a:bodyPr lIns="0" tIns="0" rIns="0" bIns="0" rtlCol="0" anchor="t">
              <a:spAutoFit/>
            </a:bodyPr>
            <a:lstStyle/>
            <a:p>
              <a:pPr algn="l">
                <a:lnSpc>
                  <a:spcPts val="2249"/>
                </a:lnSpc>
              </a:pPr>
              <a:r>
                <a:rPr lang="en-US" sz="2227" b="1" dirty="0">
                  <a:solidFill>
                    <a:srgbClr val="FFFFFF"/>
                  </a:solidFill>
                  <a:latin typeface="Garet Bold"/>
                  <a:ea typeface="Garet Bold"/>
                  <a:cs typeface="Garet Bold"/>
                  <a:sym typeface="Garet Bold"/>
                </a:rPr>
                <a:t>REMOVE IRRELEVANT COLUMNS:</a:t>
              </a:r>
            </a:p>
          </p:txBody>
        </p:sp>
      </p:grpSp>
      <p:grpSp>
        <p:nvGrpSpPr>
          <p:cNvPr id="9" name="Group 9"/>
          <p:cNvGrpSpPr/>
          <p:nvPr/>
        </p:nvGrpSpPr>
        <p:grpSpPr>
          <a:xfrm>
            <a:off x="6885109" y="3186022"/>
            <a:ext cx="5290739" cy="2343033"/>
            <a:chOff x="0" y="38100"/>
            <a:chExt cx="7054319" cy="3124044"/>
          </a:xfrm>
        </p:grpSpPr>
        <p:sp>
          <p:nvSpPr>
            <p:cNvPr id="10" name="TextBox 10"/>
            <p:cNvSpPr txBox="1"/>
            <p:nvPr/>
          </p:nvSpPr>
          <p:spPr>
            <a:xfrm>
              <a:off x="0" y="922385"/>
              <a:ext cx="7054319" cy="2239759"/>
            </a:xfrm>
            <a:prstGeom prst="rect">
              <a:avLst/>
            </a:prstGeom>
          </p:spPr>
          <p:txBody>
            <a:bodyPr lIns="0" tIns="0" rIns="0" bIns="0" rtlCol="0" anchor="t">
              <a:spAutoFit/>
            </a:bodyPr>
            <a:lstStyle/>
            <a:p>
              <a:pPr marL="346271" lvl="1" indent="-173135" algn="just">
                <a:lnSpc>
                  <a:spcPts val="2245"/>
                </a:lnSpc>
                <a:buFont typeface="Arial"/>
                <a:buChar char="•"/>
              </a:pP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Check for missing values in relevant columns (alpha, delta, u, g, r,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i</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z, redshift).</a:t>
              </a:r>
            </a:p>
            <a:p>
              <a:pPr marL="346271" lvl="1" indent="-173135" algn="just">
                <a:lnSpc>
                  <a:spcPts val="2245"/>
                </a:lnSpc>
                <a:buFont typeface="Arial"/>
                <a:buChar char="•"/>
              </a:pP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Impute missing data if necessary (e.g., mean, median), or remove rows with missing values if imputation is not feasible</a:t>
              </a:r>
              <a:r>
                <a:rPr lang="en-US" sz="2200" dirty="0">
                  <a:solidFill>
                    <a:srgbClr val="FFFFFF"/>
                  </a:solidFill>
                  <a:latin typeface="Poppins"/>
                  <a:ea typeface="Poppins"/>
                  <a:cs typeface="Poppins"/>
                  <a:sym typeface="Poppins"/>
                </a:rPr>
                <a:t>.</a:t>
              </a:r>
            </a:p>
            <a:p>
              <a:pPr algn="just">
                <a:lnSpc>
                  <a:spcPts val="2245"/>
                </a:lnSpc>
              </a:pPr>
              <a:endParaRPr lang="en-US" sz="1603" dirty="0">
                <a:solidFill>
                  <a:srgbClr val="FFFFFF"/>
                </a:solidFill>
                <a:latin typeface="Poppins"/>
                <a:ea typeface="Poppins"/>
                <a:cs typeface="Poppins"/>
                <a:sym typeface="Poppins"/>
              </a:endParaRPr>
            </a:p>
          </p:txBody>
        </p:sp>
        <p:sp>
          <p:nvSpPr>
            <p:cNvPr id="11" name="TextBox 11"/>
            <p:cNvSpPr txBox="1"/>
            <p:nvPr/>
          </p:nvSpPr>
          <p:spPr>
            <a:xfrm>
              <a:off x="261471" y="38100"/>
              <a:ext cx="4485887" cy="780427"/>
            </a:xfrm>
            <a:prstGeom prst="rect">
              <a:avLst/>
            </a:prstGeom>
          </p:spPr>
          <p:txBody>
            <a:bodyPr lIns="0" tIns="0" rIns="0" bIns="0" rtlCol="0" anchor="t">
              <a:spAutoFit/>
            </a:bodyPr>
            <a:lstStyle/>
            <a:p>
              <a:pPr algn="l">
                <a:lnSpc>
                  <a:spcPts val="2249"/>
                </a:lnSpc>
              </a:pPr>
              <a:r>
                <a:rPr lang="en-US" sz="2227" b="1" dirty="0">
                  <a:solidFill>
                    <a:srgbClr val="FFFFFF"/>
                  </a:solidFill>
                  <a:latin typeface="Garet Bold"/>
                  <a:ea typeface="Garet Bold"/>
                  <a:cs typeface="Garet Bold"/>
                  <a:sym typeface="Garet Bold"/>
                </a:rPr>
                <a:t>HANDLING MISSING VALUES:</a:t>
              </a:r>
            </a:p>
          </p:txBody>
        </p:sp>
      </p:grpSp>
      <p:grpSp>
        <p:nvGrpSpPr>
          <p:cNvPr id="15" name="Group 15"/>
          <p:cNvGrpSpPr/>
          <p:nvPr/>
        </p:nvGrpSpPr>
        <p:grpSpPr>
          <a:xfrm>
            <a:off x="7062384" y="6152570"/>
            <a:ext cx="4906178" cy="2062962"/>
            <a:chOff x="0" y="38100"/>
            <a:chExt cx="6541571" cy="2750615"/>
          </a:xfrm>
        </p:grpSpPr>
        <p:sp>
          <p:nvSpPr>
            <p:cNvPr id="16" name="TextBox 16"/>
            <p:cNvSpPr txBox="1"/>
            <p:nvPr/>
          </p:nvSpPr>
          <p:spPr>
            <a:xfrm>
              <a:off x="0" y="548957"/>
              <a:ext cx="6541571" cy="2239758"/>
            </a:xfrm>
            <a:prstGeom prst="rect">
              <a:avLst/>
            </a:prstGeom>
          </p:spPr>
          <p:txBody>
            <a:bodyPr lIns="0" tIns="0" rIns="0" bIns="0" rtlCol="0" anchor="t">
              <a:spAutoFit/>
            </a:bodyPr>
            <a:lstStyle/>
            <a:p>
              <a:pPr marL="346271" lvl="1" indent="-173135" algn="just">
                <a:lnSpc>
                  <a:spcPts val="2245"/>
                </a:lnSpc>
                <a:buFont typeface="Arial"/>
                <a:buChar char="•"/>
              </a:pP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Retain only the key features: alpha, delta, u, g, r,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i</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z, redshift.</a:t>
              </a:r>
            </a:p>
            <a:p>
              <a:pPr marL="346271" lvl="1" indent="-173135" algn="just">
                <a:lnSpc>
                  <a:spcPts val="2245"/>
                </a:lnSpc>
                <a:buFont typeface="Arial"/>
                <a:buChar char="•"/>
              </a:pP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Analyze correlations between features to eliminate any highly correlated features that may add redundancy.</a:t>
              </a:r>
            </a:p>
            <a:p>
              <a:pPr algn="just">
                <a:lnSpc>
                  <a:spcPts val="2245"/>
                </a:lnSpc>
              </a:pPr>
              <a:endParaRPr lang="en-US" sz="1603" dirty="0">
                <a:solidFill>
                  <a:srgbClr val="FFFFFF"/>
                </a:solidFill>
                <a:latin typeface="Poppins"/>
                <a:ea typeface="Poppins"/>
                <a:cs typeface="Poppins"/>
                <a:sym typeface="Poppins"/>
              </a:endParaRPr>
            </a:p>
          </p:txBody>
        </p:sp>
        <p:sp>
          <p:nvSpPr>
            <p:cNvPr id="17" name="TextBox 17"/>
            <p:cNvSpPr txBox="1"/>
            <p:nvPr/>
          </p:nvSpPr>
          <p:spPr>
            <a:xfrm>
              <a:off x="242466" y="38100"/>
              <a:ext cx="4159827" cy="406998"/>
            </a:xfrm>
            <a:prstGeom prst="rect">
              <a:avLst/>
            </a:prstGeom>
          </p:spPr>
          <p:txBody>
            <a:bodyPr lIns="0" tIns="0" rIns="0" bIns="0" rtlCol="0" anchor="t">
              <a:spAutoFit/>
            </a:bodyPr>
            <a:lstStyle/>
            <a:p>
              <a:pPr algn="l">
                <a:lnSpc>
                  <a:spcPts val="2249"/>
                </a:lnSpc>
              </a:pPr>
              <a:r>
                <a:rPr lang="en-US" sz="2227" b="1" dirty="0">
                  <a:solidFill>
                    <a:srgbClr val="FFFFFF"/>
                  </a:solidFill>
                  <a:latin typeface="Garet Bold"/>
                  <a:ea typeface="Garet Bold"/>
                  <a:cs typeface="Garet Bold"/>
                  <a:sym typeface="Garet Bold"/>
                </a:rPr>
                <a:t>FEATURE SELECTION:</a:t>
              </a:r>
            </a:p>
          </p:txBody>
        </p:sp>
      </p:grpSp>
      <p:sp>
        <p:nvSpPr>
          <p:cNvPr id="21" name="TextBox 17"/>
          <p:cNvSpPr txBox="1"/>
          <p:nvPr/>
        </p:nvSpPr>
        <p:spPr>
          <a:xfrm>
            <a:off x="1173887" y="6123995"/>
            <a:ext cx="4421286" cy="297261"/>
          </a:xfrm>
          <a:prstGeom prst="rect">
            <a:avLst/>
          </a:prstGeom>
        </p:spPr>
        <p:txBody>
          <a:bodyPr wrap="square" lIns="0" tIns="0" rIns="0" bIns="0" rtlCol="0" anchor="t">
            <a:spAutoFit/>
          </a:bodyPr>
          <a:lstStyle/>
          <a:p>
            <a:pPr algn="l">
              <a:lnSpc>
                <a:spcPts val="2249"/>
              </a:lnSpc>
            </a:pPr>
            <a:r>
              <a:rPr lang="en-US" sz="2227" b="1" dirty="0">
                <a:solidFill>
                  <a:srgbClr val="FFFFFF"/>
                </a:solidFill>
                <a:latin typeface="Garet Bold"/>
                <a:ea typeface="Garet Bold"/>
                <a:cs typeface="Garet Bold"/>
                <a:sym typeface="Garet Bold"/>
              </a:rPr>
              <a:t>CLASS LABEL CONVERSION:</a:t>
            </a:r>
          </a:p>
        </p:txBody>
      </p:sp>
      <p:sp>
        <p:nvSpPr>
          <p:cNvPr id="22" name="TextBox 16"/>
          <p:cNvSpPr txBox="1"/>
          <p:nvPr/>
        </p:nvSpPr>
        <p:spPr>
          <a:xfrm>
            <a:off x="1028700" y="6543674"/>
            <a:ext cx="5290739" cy="1395341"/>
          </a:xfrm>
          <a:prstGeom prst="rect">
            <a:avLst/>
          </a:prstGeom>
        </p:spPr>
        <p:txBody>
          <a:bodyPr lIns="0" tIns="0" rIns="0" bIns="0" rtlCol="0" anchor="t">
            <a:spAutoFit/>
          </a:bodyPr>
          <a:lstStyle/>
          <a:p>
            <a:pPr marL="346271" lvl="1" indent="-173135" algn="just">
              <a:lnSpc>
                <a:spcPts val="2245"/>
              </a:lnSpc>
              <a:buFont typeface="Arial"/>
              <a:buChar char="•"/>
            </a:pP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Ensure the class column (galaxy, star, quasar) is labeled numerically:</a:t>
            </a:r>
          </a:p>
          <a:p>
            <a:pPr marL="346271" lvl="1" indent="-173135" algn="just">
              <a:lnSpc>
                <a:spcPts val="2245"/>
              </a:lnSpc>
              <a:buFont typeface="Arial"/>
              <a:buChar char="•"/>
            </a:pP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Galaxy = 0, Star = 1, Quasar = 2 (if not already numerically labeled).</a:t>
            </a:r>
          </a:p>
          <a:p>
            <a:pPr algn="just">
              <a:lnSpc>
                <a:spcPts val="2245"/>
              </a:lnSpc>
            </a:pPr>
            <a:endParaRPr lang="en-US" sz="1603" dirty="0">
              <a:solidFill>
                <a:srgbClr val="FFFFFF"/>
              </a:solidFill>
              <a:latin typeface="Poppins"/>
              <a:ea typeface="Poppins"/>
              <a:cs typeface="Poppins"/>
              <a:sym typeface="Poppins"/>
            </a:endParaRPr>
          </a:p>
        </p:txBody>
      </p:sp>
      <p:grpSp>
        <p:nvGrpSpPr>
          <p:cNvPr id="23" name="Group 12"/>
          <p:cNvGrpSpPr/>
          <p:nvPr/>
        </p:nvGrpSpPr>
        <p:grpSpPr>
          <a:xfrm>
            <a:off x="12562633" y="3186022"/>
            <a:ext cx="5290739" cy="1526987"/>
            <a:chOff x="0" y="0"/>
            <a:chExt cx="7054319" cy="2035982"/>
          </a:xfrm>
        </p:grpSpPr>
        <p:sp>
          <p:nvSpPr>
            <p:cNvPr id="24" name="TextBox 13"/>
            <p:cNvSpPr txBox="1"/>
            <p:nvPr/>
          </p:nvSpPr>
          <p:spPr>
            <a:xfrm>
              <a:off x="0" y="548957"/>
              <a:ext cx="7054319" cy="1487025"/>
            </a:xfrm>
            <a:prstGeom prst="rect">
              <a:avLst/>
            </a:prstGeom>
          </p:spPr>
          <p:txBody>
            <a:bodyPr lIns="0" tIns="0" rIns="0" bIns="0" rtlCol="0" anchor="t">
              <a:spAutoFit/>
            </a:bodyPr>
            <a:lstStyle/>
            <a:p>
              <a:pPr marL="346271" lvl="1" indent="-173135" algn="just">
                <a:lnSpc>
                  <a:spcPts val="2245"/>
                </a:lnSpc>
                <a:buFont typeface="Arial"/>
                <a:buChar char="•"/>
              </a:pP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Split the data into training and testing sets (e.g., 80% training, 20% testing) to evaluate model performance.rs.</a:t>
              </a:r>
            </a:p>
            <a:p>
              <a:pPr algn="just">
                <a:lnSpc>
                  <a:spcPts val="2245"/>
                </a:lnSpc>
              </a:pPr>
              <a:endParaRPr lang="en-US" sz="1603" dirty="0">
                <a:solidFill>
                  <a:srgbClr val="FFFFFF"/>
                </a:solidFill>
                <a:latin typeface="Poppins"/>
                <a:ea typeface="Poppins"/>
                <a:cs typeface="Poppins"/>
                <a:sym typeface="Poppins"/>
              </a:endParaRPr>
            </a:p>
          </p:txBody>
        </p:sp>
        <p:sp>
          <p:nvSpPr>
            <p:cNvPr id="25" name="TextBox 14"/>
            <p:cNvSpPr txBox="1"/>
            <p:nvPr/>
          </p:nvSpPr>
          <p:spPr>
            <a:xfrm>
              <a:off x="261471" y="38100"/>
              <a:ext cx="4485887" cy="406998"/>
            </a:xfrm>
            <a:prstGeom prst="rect">
              <a:avLst/>
            </a:prstGeom>
          </p:spPr>
          <p:txBody>
            <a:bodyPr lIns="0" tIns="0" rIns="0" bIns="0" rtlCol="0" anchor="t">
              <a:spAutoFit/>
            </a:bodyPr>
            <a:lstStyle/>
            <a:p>
              <a:pPr algn="l">
                <a:lnSpc>
                  <a:spcPts val="2249"/>
                </a:lnSpc>
              </a:pPr>
              <a:r>
                <a:rPr lang="en-US" sz="2227" b="1" dirty="0">
                  <a:solidFill>
                    <a:srgbClr val="FFFFFF"/>
                  </a:solidFill>
                  <a:latin typeface="Garet Bold"/>
                  <a:ea typeface="Garet Bold"/>
                  <a:cs typeface="Garet Bold"/>
                  <a:sym typeface="Garet Bold"/>
                </a:rPr>
                <a:t>DATA SPLITTING:</a:t>
              </a: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15467" y="0"/>
            <a:ext cx="19144695" cy="5270728"/>
            <a:chOff x="0" y="0"/>
            <a:chExt cx="25071289" cy="7027637"/>
          </a:xfrm>
        </p:grpSpPr>
        <p:pic>
          <p:nvPicPr>
            <p:cNvPr id="3" name="Picture 3"/>
            <p:cNvPicPr>
              <a:picLocks noChangeAspect="1"/>
            </p:cNvPicPr>
            <p:nvPr/>
          </p:nvPicPr>
          <p:blipFill>
            <a:blip r:embed="rId2"/>
            <a:srcRect/>
            <a:stretch>
              <a:fillRect/>
            </a:stretch>
          </p:blipFill>
          <p:spPr>
            <a:xfrm rot="-10798857">
              <a:off x="12535644" y="6247"/>
              <a:ext cx="12534479" cy="7019308"/>
            </a:xfrm>
            <a:prstGeom prst="rect">
              <a:avLst/>
            </a:prstGeom>
          </p:spPr>
        </p:pic>
        <p:pic>
          <p:nvPicPr>
            <p:cNvPr id="4" name="Picture 4"/>
            <p:cNvPicPr>
              <a:picLocks noChangeAspect="1"/>
            </p:cNvPicPr>
            <p:nvPr/>
          </p:nvPicPr>
          <p:blipFill>
            <a:blip r:embed="rId2"/>
            <a:srcRect/>
            <a:stretch>
              <a:fillRect/>
            </a:stretch>
          </p:blipFill>
          <p:spPr>
            <a:xfrm rot="-10798857">
              <a:off x="1166" y="2082"/>
              <a:ext cx="12534479" cy="7019308"/>
            </a:xfrm>
            <a:prstGeom prst="rect">
              <a:avLst/>
            </a:prstGeom>
          </p:spPr>
        </p:pic>
      </p:grpSp>
      <p:sp>
        <p:nvSpPr>
          <p:cNvPr id="5" name="Freeform 5"/>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5682382" y="884147"/>
            <a:ext cx="9252818" cy="676339"/>
          </a:xfrm>
          <a:prstGeom prst="rect">
            <a:avLst/>
          </a:prstGeom>
        </p:spPr>
        <p:txBody>
          <a:bodyPr wrap="square" lIns="0" tIns="0" rIns="0" bIns="0" rtlCol="0" anchor="t">
            <a:spAutoFit/>
          </a:bodyPr>
          <a:lstStyle/>
          <a:p>
            <a:pPr algn="ctr">
              <a:lnSpc>
                <a:spcPts val="4717"/>
              </a:lnSpc>
            </a:pPr>
            <a:r>
              <a:rPr lang="en-US" sz="5830" b="1" dirty="0">
                <a:solidFill>
                  <a:srgbClr val="FFFFFF"/>
                </a:solidFill>
                <a:latin typeface="Garet Bold"/>
                <a:ea typeface="Garet Bold"/>
                <a:cs typeface="Garet Bold"/>
                <a:sym typeface="Garet Bold"/>
              </a:rPr>
              <a:t>FEATURE ENGINEERING</a:t>
            </a:r>
          </a:p>
        </p:txBody>
      </p:sp>
      <p:sp>
        <p:nvSpPr>
          <p:cNvPr id="11" name="TextBox 11"/>
          <p:cNvSpPr txBox="1"/>
          <p:nvPr/>
        </p:nvSpPr>
        <p:spPr>
          <a:xfrm>
            <a:off x="2517382" y="2355048"/>
            <a:ext cx="13146063" cy="6647974"/>
          </a:xfrm>
          <a:prstGeom prst="rect">
            <a:avLst/>
          </a:prstGeom>
        </p:spPr>
        <p:txBody>
          <a:bodyPr lIns="0" tIns="0" rIns="0" bIns="0" rtlCol="0" anchor="t">
            <a:spAutoFit/>
          </a:bodyPr>
          <a:lstStyle/>
          <a:p>
            <a:pPr algn="just"/>
            <a:r>
              <a:rPr lang="en-US" sz="2400" b="0" i="0" dirty="0">
                <a:solidFill>
                  <a:schemeClr val="bg1"/>
                </a:solidFill>
                <a:effectLst/>
                <a:latin typeface="Times New Roman" panose="02020603050405020304" pitchFamily="18" charset="0"/>
                <a:cs typeface="Times New Roman" panose="02020603050405020304" pitchFamily="18" charset="0"/>
              </a:rPr>
              <a:t>Feature engineering is a crucial step in the data preparation process in data science and machine learning. It involves the creation or transformation of variables (also known as features) to improve the performance of machine learning models. Good feature engineering can increase model accuracy, reduce overfitting, and consequently generate more meaningful insights from the data. There are various feature engineering techniques, including creating new features from existing ones, data normalization, handling missing values, and converting categorical variables into numerical ones, among others. Each technique is applied according to the nature of the data and the requirements of the problem at hand.</a:t>
            </a:r>
          </a:p>
          <a:p>
            <a:pPr algn="just"/>
            <a:endParaRPr lang="en-US" sz="2400" dirty="0">
              <a:solidFill>
                <a:schemeClr val="bg1"/>
              </a:solidFill>
              <a:latin typeface="Times New Roman" panose="02020603050405020304" pitchFamily="18" charset="0"/>
              <a:ea typeface="Poppins"/>
              <a:cs typeface="Times New Roman" panose="02020603050405020304" pitchFamily="18" charset="0"/>
              <a:sym typeface="Poppins"/>
            </a:endParaRPr>
          </a:p>
          <a:p>
            <a:pPr algn="just"/>
            <a:r>
              <a:rPr lang="en-US" sz="2400" b="0" i="0" dirty="0">
                <a:solidFill>
                  <a:srgbClr val="3C4043"/>
                </a:solidFill>
                <a:effectLst/>
                <a:latin typeface="Inter"/>
              </a:rPr>
              <a:t> </a:t>
            </a:r>
            <a:r>
              <a:rPr lang="en-US" sz="2400" b="0" i="0" dirty="0">
                <a:solidFill>
                  <a:schemeClr val="bg1"/>
                </a:solidFill>
                <a:effectLst/>
                <a:latin typeface="Times New Roman" panose="02020603050405020304" pitchFamily="18" charset="0"/>
                <a:cs typeface="Times New Roman" panose="02020603050405020304" pitchFamily="18" charset="0"/>
              </a:rPr>
              <a:t>Label Encoder assigns a unique value to each category present in the categorical variable. For example, if we have a variable called "Size" with categories "Small," "Medium," and "Large," the Label Encoder might assign the values 0, 1, and 2, respectively, to these categories. In this way, the categories are represented by integers, making them suitable for analysis by machine learning algorithms. It is important to mention that Label Encoder is more appropriate for ordinal categorical variables, where there is an intrinsic order between the categories. For nominal categorical variables, where there is no such order, other techniques such as One-Hot Encoding may be more suitable.</a:t>
            </a:r>
            <a:r>
              <a:rPr lang="en-US" sz="2400" b="0" i="0" dirty="0">
                <a:solidFill>
                  <a:srgbClr val="3C4043"/>
                </a:solidFill>
                <a:effectLst/>
                <a:latin typeface="Inter"/>
              </a:rPr>
              <a:t> </a:t>
            </a:r>
            <a:r>
              <a:rPr lang="en-US" sz="2400" b="0" i="0" dirty="0">
                <a:solidFill>
                  <a:schemeClr val="bg1"/>
                </a:solidFill>
                <a:effectLst/>
                <a:latin typeface="Times New Roman" panose="02020603050405020304" pitchFamily="18" charset="0"/>
                <a:cs typeface="Times New Roman" panose="02020603050405020304" pitchFamily="18" charset="0"/>
              </a:rPr>
              <a:t>These techniques allow the data to be properly processed by machine learning algorithms, contributing to the construction of more accurate and effective models.</a:t>
            </a:r>
          </a:p>
          <a:p>
            <a:pPr algn="just"/>
            <a:endParaRPr lang="en-US" sz="2400" dirty="0">
              <a:solidFill>
                <a:schemeClr val="bg1"/>
              </a:solidFill>
              <a:latin typeface="Times New Roman" panose="02020603050405020304" pitchFamily="18" charset="0"/>
              <a:ea typeface="Poppins"/>
              <a:cs typeface="Times New Roman" panose="02020603050405020304" pitchFamily="18" charset="0"/>
              <a:sym typeface="Poppins"/>
            </a:endParaRPr>
          </a:p>
          <a:p>
            <a:pPr algn="just"/>
            <a:endParaRPr lang="en-US" sz="2400" dirty="0">
              <a:solidFill>
                <a:schemeClr val="bg1"/>
              </a:solidFill>
              <a:latin typeface="Times New Roman" panose="02020603050405020304" pitchFamily="18" charset="0"/>
              <a:ea typeface="Poppins"/>
              <a:cs typeface="Times New Roman" panose="02020603050405020304" pitchFamily="18" charset="0"/>
              <a:sym typeface="Poppins"/>
            </a:endParaRPr>
          </a:p>
        </p:txBody>
      </p:sp>
      <p:grpSp>
        <p:nvGrpSpPr>
          <p:cNvPr id="14" name="Group 14"/>
          <p:cNvGrpSpPr/>
          <p:nvPr/>
        </p:nvGrpSpPr>
        <p:grpSpPr>
          <a:xfrm flipV="1">
            <a:off x="1298743" y="7429500"/>
            <a:ext cx="17141657" cy="3139138"/>
            <a:chOff x="0" y="0"/>
            <a:chExt cx="25071289" cy="7027637"/>
          </a:xfrm>
        </p:grpSpPr>
        <p:pic>
          <p:nvPicPr>
            <p:cNvPr id="15" name="Picture 15"/>
            <p:cNvPicPr>
              <a:picLocks noChangeAspect="1"/>
            </p:cNvPicPr>
            <p:nvPr/>
          </p:nvPicPr>
          <p:blipFill>
            <a:blip r:embed="rId2"/>
            <a:srcRect/>
            <a:stretch>
              <a:fillRect/>
            </a:stretch>
          </p:blipFill>
          <p:spPr>
            <a:xfrm rot="-10798857">
              <a:off x="12535644" y="6247"/>
              <a:ext cx="12534479" cy="7019308"/>
            </a:xfrm>
            <a:prstGeom prst="rect">
              <a:avLst/>
            </a:prstGeom>
          </p:spPr>
        </p:pic>
        <p:pic>
          <p:nvPicPr>
            <p:cNvPr id="16" name="Picture 16"/>
            <p:cNvPicPr>
              <a:picLocks noChangeAspect="1"/>
            </p:cNvPicPr>
            <p:nvPr/>
          </p:nvPicPr>
          <p:blipFill>
            <a:blip r:embed="rId2"/>
            <a:srcRect/>
            <a:stretch>
              <a:fillRect/>
            </a:stretch>
          </p:blipFill>
          <p:spPr>
            <a:xfrm rot="-10798857">
              <a:off x="1166" y="2082"/>
              <a:ext cx="12534479" cy="701930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475768" y="995979"/>
            <a:ext cx="8320196" cy="803928"/>
          </a:xfrm>
          <a:prstGeom prst="rect">
            <a:avLst/>
          </a:prstGeom>
        </p:spPr>
        <p:txBody>
          <a:bodyPr lIns="0" tIns="0" rIns="0" bIns="0" rtlCol="0" anchor="t">
            <a:spAutoFit/>
          </a:bodyPr>
          <a:lstStyle/>
          <a:p>
            <a:pPr algn="ctr">
              <a:lnSpc>
                <a:spcPts val="6036"/>
              </a:lnSpc>
            </a:pPr>
            <a:r>
              <a:rPr lang="en-US" sz="5976" b="1" dirty="0">
                <a:solidFill>
                  <a:srgbClr val="FFFFFF"/>
                </a:solidFill>
                <a:latin typeface="Garet Bold"/>
                <a:ea typeface="Garet Bold"/>
                <a:cs typeface="Garet Bold"/>
                <a:sym typeface="Garet Bold"/>
              </a:rPr>
              <a:t>MODEL SELECTION</a:t>
            </a:r>
          </a:p>
        </p:txBody>
      </p:sp>
      <p:sp>
        <p:nvSpPr>
          <p:cNvPr id="7" name="Freeform 7"/>
          <p:cNvSpPr/>
          <p:nvPr/>
        </p:nvSpPr>
        <p:spPr>
          <a:xfrm rot="5400000" flipH="1" flipV="1">
            <a:off x="-275346" y="7006700"/>
            <a:ext cx="4665492" cy="4114800"/>
          </a:xfrm>
          <a:custGeom>
            <a:avLst/>
            <a:gdLst/>
            <a:ahLst/>
            <a:cxnLst/>
            <a:rect l="l" t="t" r="r" b="b"/>
            <a:pathLst>
              <a:path w="4665492" h="4114800">
                <a:moveTo>
                  <a:pt x="4665492" y="4114800"/>
                </a:moveTo>
                <a:lnTo>
                  <a:pt x="0" y="4114800"/>
                </a:lnTo>
                <a:lnTo>
                  <a:pt x="0" y="0"/>
                </a:lnTo>
                <a:lnTo>
                  <a:pt x="4665492" y="0"/>
                </a:lnTo>
                <a:lnTo>
                  <a:pt x="4665492"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3294450" y="3456184"/>
            <a:ext cx="1587749" cy="1618088"/>
          </a:xfrm>
          <a:custGeom>
            <a:avLst/>
            <a:gdLst/>
            <a:ahLst/>
            <a:cxnLst/>
            <a:rect l="l" t="t" r="r" b="b"/>
            <a:pathLst>
              <a:path w="1587749" h="1618088">
                <a:moveTo>
                  <a:pt x="0" y="0"/>
                </a:moveTo>
                <a:lnTo>
                  <a:pt x="1587749" y="0"/>
                </a:lnTo>
                <a:lnTo>
                  <a:pt x="1587749" y="1618088"/>
                </a:lnTo>
                <a:lnTo>
                  <a:pt x="0" y="1618088"/>
                </a:lnTo>
                <a:lnTo>
                  <a:pt x="0" y="0"/>
                </a:lnTo>
                <a:close/>
              </a:path>
            </a:pathLst>
          </a:custGeom>
          <a:blipFill>
            <a:blip r:embed="rId4"/>
            <a:stretch>
              <a:fillRect/>
            </a:stretch>
          </a:blipFill>
        </p:spPr>
      </p:sp>
      <p:sp>
        <p:nvSpPr>
          <p:cNvPr id="9" name="TextBox 9"/>
          <p:cNvSpPr txBox="1"/>
          <p:nvPr/>
        </p:nvSpPr>
        <p:spPr>
          <a:xfrm>
            <a:off x="3718778" y="3958823"/>
            <a:ext cx="734573" cy="708061"/>
          </a:xfrm>
          <a:prstGeom prst="rect">
            <a:avLst/>
          </a:prstGeom>
        </p:spPr>
        <p:txBody>
          <a:bodyPr lIns="0" tIns="0" rIns="0" bIns="0" rtlCol="0" anchor="t">
            <a:spAutoFit/>
          </a:bodyPr>
          <a:lstStyle/>
          <a:p>
            <a:pPr algn="ctr">
              <a:lnSpc>
                <a:spcPts val="5336"/>
              </a:lnSpc>
            </a:pPr>
            <a:r>
              <a:rPr lang="en-US" sz="5283" b="1" dirty="0">
                <a:solidFill>
                  <a:srgbClr val="FFFFFF"/>
                </a:solidFill>
                <a:latin typeface="Garet Bold"/>
                <a:ea typeface="Garet Bold"/>
                <a:cs typeface="Garet Bold"/>
                <a:sym typeface="Garet Bold"/>
              </a:rPr>
              <a:t>1</a:t>
            </a:r>
          </a:p>
        </p:txBody>
      </p:sp>
      <p:sp>
        <p:nvSpPr>
          <p:cNvPr id="10" name="TextBox 10"/>
          <p:cNvSpPr txBox="1"/>
          <p:nvPr/>
        </p:nvSpPr>
        <p:spPr>
          <a:xfrm>
            <a:off x="1500002" y="5358969"/>
            <a:ext cx="5176646" cy="325755"/>
          </a:xfrm>
          <a:prstGeom prst="rect">
            <a:avLst/>
          </a:prstGeom>
        </p:spPr>
        <p:txBody>
          <a:bodyPr lIns="0" tIns="0" rIns="0" bIns="0" rtlCol="0" anchor="t">
            <a:spAutoFit/>
          </a:bodyPr>
          <a:lstStyle/>
          <a:p>
            <a:pPr algn="ctr">
              <a:lnSpc>
                <a:spcPts val="2520"/>
              </a:lnSpc>
            </a:pPr>
            <a:r>
              <a:rPr lang="en-US" sz="1800" dirty="0">
                <a:solidFill>
                  <a:srgbClr val="FFFFFF"/>
                </a:solidFill>
                <a:latin typeface="Poppins"/>
                <a:ea typeface="Poppins"/>
                <a:cs typeface="Poppins"/>
                <a:sym typeface="Poppins"/>
              </a:rPr>
              <a:t> K-Nearest Neighbors (KNN)</a:t>
            </a:r>
          </a:p>
        </p:txBody>
      </p:sp>
      <p:sp>
        <p:nvSpPr>
          <p:cNvPr id="11" name="Freeform 11"/>
          <p:cNvSpPr/>
          <p:nvPr/>
        </p:nvSpPr>
        <p:spPr>
          <a:xfrm>
            <a:off x="8317167" y="3488515"/>
            <a:ext cx="1587749" cy="1618088"/>
          </a:xfrm>
          <a:custGeom>
            <a:avLst/>
            <a:gdLst/>
            <a:ahLst/>
            <a:cxnLst/>
            <a:rect l="l" t="t" r="r" b="b"/>
            <a:pathLst>
              <a:path w="1587749" h="1618088">
                <a:moveTo>
                  <a:pt x="0" y="0"/>
                </a:moveTo>
                <a:lnTo>
                  <a:pt x="1587750" y="0"/>
                </a:lnTo>
                <a:lnTo>
                  <a:pt x="1587750" y="1618088"/>
                </a:lnTo>
                <a:lnTo>
                  <a:pt x="0" y="1618088"/>
                </a:lnTo>
                <a:lnTo>
                  <a:pt x="0" y="0"/>
                </a:lnTo>
                <a:close/>
              </a:path>
            </a:pathLst>
          </a:custGeom>
          <a:blipFill>
            <a:blip r:embed="rId4"/>
            <a:stretch>
              <a:fillRect/>
            </a:stretch>
          </a:blipFill>
        </p:spPr>
      </p:sp>
      <p:sp>
        <p:nvSpPr>
          <p:cNvPr id="12" name="TextBox 12"/>
          <p:cNvSpPr txBox="1"/>
          <p:nvPr/>
        </p:nvSpPr>
        <p:spPr>
          <a:xfrm>
            <a:off x="8743756" y="3991154"/>
            <a:ext cx="734573" cy="708061"/>
          </a:xfrm>
          <a:prstGeom prst="rect">
            <a:avLst/>
          </a:prstGeom>
        </p:spPr>
        <p:txBody>
          <a:bodyPr lIns="0" tIns="0" rIns="0" bIns="0" rtlCol="0" anchor="t">
            <a:spAutoFit/>
          </a:bodyPr>
          <a:lstStyle/>
          <a:p>
            <a:pPr algn="ctr">
              <a:lnSpc>
                <a:spcPts val="5336"/>
              </a:lnSpc>
            </a:pPr>
            <a:r>
              <a:rPr lang="en-US" sz="5283" b="1" dirty="0">
                <a:solidFill>
                  <a:srgbClr val="FFFFFF"/>
                </a:solidFill>
                <a:latin typeface="Garet Bold"/>
                <a:ea typeface="Garet Bold"/>
                <a:cs typeface="Garet Bold"/>
                <a:sym typeface="Garet Bold"/>
              </a:rPr>
              <a:t>2</a:t>
            </a:r>
          </a:p>
        </p:txBody>
      </p:sp>
      <p:sp>
        <p:nvSpPr>
          <p:cNvPr id="13" name="TextBox 13"/>
          <p:cNvSpPr txBox="1"/>
          <p:nvPr/>
        </p:nvSpPr>
        <p:spPr>
          <a:xfrm>
            <a:off x="6522719" y="5326638"/>
            <a:ext cx="5176646" cy="305084"/>
          </a:xfrm>
          <a:prstGeom prst="rect">
            <a:avLst/>
          </a:prstGeom>
        </p:spPr>
        <p:txBody>
          <a:bodyPr lIns="0" tIns="0" rIns="0" bIns="0" rtlCol="0" anchor="t">
            <a:spAutoFit/>
          </a:bodyPr>
          <a:lstStyle/>
          <a:p>
            <a:pPr algn="ctr">
              <a:lnSpc>
                <a:spcPts val="2520"/>
              </a:lnSpc>
            </a:pPr>
            <a:r>
              <a:rPr lang="en-US" sz="1800" dirty="0">
                <a:solidFill>
                  <a:srgbClr val="FFFFFF"/>
                </a:solidFill>
                <a:latin typeface="Poppins"/>
                <a:ea typeface="Poppins"/>
                <a:cs typeface="Poppins"/>
                <a:sym typeface="Poppins"/>
              </a:rPr>
              <a:t>Logistic Regression</a:t>
            </a:r>
          </a:p>
        </p:txBody>
      </p:sp>
      <p:sp>
        <p:nvSpPr>
          <p:cNvPr id="14" name="Freeform 14"/>
          <p:cNvSpPr/>
          <p:nvPr/>
        </p:nvSpPr>
        <p:spPr>
          <a:xfrm>
            <a:off x="13520396" y="3456184"/>
            <a:ext cx="1587749" cy="1618088"/>
          </a:xfrm>
          <a:custGeom>
            <a:avLst/>
            <a:gdLst/>
            <a:ahLst/>
            <a:cxnLst/>
            <a:rect l="l" t="t" r="r" b="b"/>
            <a:pathLst>
              <a:path w="1587749" h="1618088">
                <a:moveTo>
                  <a:pt x="0" y="0"/>
                </a:moveTo>
                <a:lnTo>
                  <a:pt x="1587749" y="0"/>
                </a:lnTo>
                <a:lnTo>
                  <a:pt x="1587749" y="1618088"/>
                </a:lnTo>
                <a:lnTo>
                  <a:pt x="0" y="1618088"/>
                </a:lnTo>
                <a:lnTo>
                  <a:pt x="0" y="0"/>
                </a:lnTo>
                <a:close/>
              </a:path>
            </a:pathLst>
          </a:custGeom>
          <a:blipFill>
            <a:blip r:embed="rId4"/>
            <a:stretch>
              <a:fillRect/>
            </a:stretch>
          </a:blipFill>
        </p:spPr>
      </p:sp>
      <p:sp>
        <p:nvSpPr>
          <p:cNvPr id="15" name="TextBox 15"/>
          <p:cNvSpPr txBox="1"/>
          <p:nvPr/>
        </p:nvSpPr>
        <p:spPr>
          <a:xfrm>
            <a:off x="13946984" y="3958823"/>
            <a:ext cx="734573" cy="708061"/>
          </a:xfrm>
          <a:prstGeom prst="rect">
            <a:avLst/>
          </a:prstGeom>
        </p:spPr>
        <p:txBody>
          <a:bodyPr lIns="0" tIns="0" rIns="0" bIns="0" rtlCol="0" anchor="t">
            <a:spAutoFit/>
          </a:bodyPr>
          <a:lstStyle/>
          <a:p>
            <a:pPr algn="ctr">
              <a:lnSpc>
                <a:spcPts val="5336"/>
              </a:lnSpc>
            </a:pPr>
            <a:r>
              <a:rPr lang="en-US" sz="5283" b="1">
                <a:solidFill>
                  <a:srgbClr val="FFFFFF"/>
                </a:solidFill>
                <a:latin typeface="Garet Bold"/>
                <a:ea typeface="Garet Bold"/>
                <a:cs typeface="Garet Bold"/>
                <a:sym typeface="Garet Bold"/>
              </a:rPr>
              <a:t>3</a:t>
            </a:r>
          </a:p>
        </p:txBody>
      </p:sp>
      <p:sp>
        <p:nvSpPr>
          <p:cNvPr id="16" name="TextBox 16"/>
          <p:cNvSpPr txBox="1"/>
          <p:nvPr/>
        </p:nvSpPr>
        <p:spPr>
          <a:xfrm>
            <a:off x="11725947" y="5229645"/>
            <a:ext cx="5176646" cy="325755"/>
          </a:xfrm>
          <a:prstGeom prst="rect">
            <a:avLst/>
          </a:prstGeom>
        </p:spPr>
        <p:txBody>
          <a:bodyPr lIns="0" tIns="0" rIns="0" bIns="0" rtlCol="0" anchor="t">
            <a:spAutoFit/>
          </a:bodyPr>
          <a:lstStyle/>
          <a:p>
            <a:pPr algn="ctr">
              <a:lnSpc>
                <a:spcPts val="2520"/>
              </a:lnSpc>
            </a:pPr>
            <a:r>
              <a:rPr lang="en-US" sz="1800">
                <a:solidFill>
                  <a:srgbClr val="FFFFFF"/>
                </a:solidFill>
                <a:latin typeface="Poppins"/>
                <a:ea typeface="Poppins"/>
                <a:cs typeface="Poppins"/>
                <a:sym typeface="Poppins"/>
              </a:rPr>
              <a:t> Decision Tree, Random Forest</a:t>
            </a:r>
          </a:p>
        </p:txBody>
      </p:sp>
      <p:sp>
        <p:nvSpPr>
          <p:cNvPr id="17" name="Freeform 17"/>
          <p:cNvSpPr/>
          <p:nvPr/>
        </p:nvSpPr>
        <p:spPr>
          <a:xfrm>
            <a:off x="3173645" y="6731354"/>
            <a:ext cx="1587749" cy="1618088"/>
          </a:xfrm>
          <a:custGeom>
            <a:avLst/>
            <a:gdLst/>
            <a:ahLst/>
            <a:cxnLst/>
            <a:rect l="l" t="t" r="r" b="b"/>
            <a:pathLst>
              <a:path w="1587749" h="1618088">
                <a:moveTo>
                  <a:pt x="0" y="0"/>
                </a:moveTo>
                <a:lnTo>
                  <a:pt x="1587749" y="0"/>
                </a:lnTo>
                <a:lnTo>
                  <a:pt x="1587749" y="1618089"/>
                </a:lnTo>
                <a:lnTo>
                  <a:pt x="0" y="1618089"/>
                </a:lnTo>
                <a:lnTo>
                  <a:pt x="0" y="0"/>
                </a:lnTo>
                <a:close/>
              </a:path>
            </a:pathLst>
          </a:custGeom>
          <a:blipFill>
            <a:blip r:embed="rId4"/>
            <a:stretch>
              <a:fillRect/>
            </a:stretch>
          </a:blipFill>
        </p:spPr>
      </p:sp>
      <p:sp>
        <p:nvSpPr>
          <p:cNvPr id="18" name="TextBox 18"/>
          <p:cNvSpPr txBox="1"/>
          <p:nvPr/>
        </p:nvSpPr>
        <p:spPr>
          <a:xfrm>
            <a:off x="3600232" y="7253096"/>
            <a:ext cx="734573" cy="708061"/>
          </a:xfrm>
          <a:prstGeom prst="rect">
            <a:avLst/>
          </a:prstGeom>
        </p:spPr>
        <p:txBody>
          <a:bodyPr lIns="0" tIns="0" rIns="0" bIns="0" rtlCol="0" anchor="t">
            <a:spAutoFit/>
          </a:bodyPr>
          <a:lstStyle/>
          <a:p>
            <a:pPr algn="ctr">
              <a:lnSpc>
                <a:spcPts val="5336"/>
              </a:lnSpc>
            </a:pPr>
            <a:r>
              <a:rPr lang="en-US" sz="5283" b="1" dirty="0">
                <a:solidFill>
                  <a:srgbClr val="FFFFFF"/>
                </a:solidFill>
                <a:latin typeface="Garet Bold"/>
                <a:ea typeface="Garet Bold"/>
                <a:cs typeface="Garet Bold"/>
                <a:sym typeface="Garet Bold"/>
              </a:rPr>
              <a:t>4</a:t>
            </a:r>
          </a:p>
        </p:txBody>
      </p:sp>
      <p:sp>
        <p:nvSpPr>
          <p:cNvPr id="19" name="TextBox 19"/>
          <p:cNvSpPr txBox="1"/>
          <p:nvPr/>
        </p:nvSpPr>
        <p:spPr>
          <a:xfrm>
            <a:off x="1346073" y="8580115"/>
            <a:ext cx="5176646" cy="305084"/>
          </a:xfrm>
          <a:prstGeom prst="rect">
            <a:avLst/>
          </a:prstGeom>
        </p:spPr>
        <p:txBody>
          <a:bodyPr lIns="0" tIns="0" rIns="0" bIns="0" rtlCol="0" anchor="t">
            <a:spAutoFit/>
          </a:bodyPr>
          <a:lstStyle/>
          <a:p>
            <a:pPr algn="ctr">
              <a:lnSpc>
                <a:spcPts val="2520"/>
              </a:lnSpc>
            </a:pPr>
            <a:r>
              <a:rPr lang="en-US" sz="1800" dirty="0">
                <a:solidFill>
                  <a:srgbClr val="FFFFFF"/>
                </a:solidFill>
                <a:latin typeface="Poppins"/>
                <a:ea typeface="Poppins"/>
                <a:cs typeface="Poppins"/>
                <a:sym typeface="Poppins"/>
              </a:rPr>
              <a:t>Navie Bayes</a:t>
            </a:r>
          </a:p>
        </p:txBody>
      </p:sp>
      <p:sp>
        <p:nvSpPr>
          <p:cNvPr id="20" name="Freeform 20"/>
          <p:cNvSpPr/>
          <p:nvPr/>
        </p:nvSpPr>
        <p:spPr>
          <a:xfrm>
            <a:off x="8350125" y="6802846"/>
            <a:ext cx="1587749" cy="1618088"/>
          </a:xfrm>
          <a:custGeom>
            <a:avLst/>
            <a:gdLst/>
            <a:ahLst/>
            <a:cxnLst/>
            <a:rect l="l" t="t" r="r" b="b"/>
            <a:pathLst>
              <a:path w="1587749" h="1618088">
                <a:moveTo>
                  <a:pt x="0" y="0"/>
                </a:moveTo>
                <a:lnTo>
                  <a:pt x="1587749" y="0"/>
                </a:lnTo>
                <a:lnTo>
                  <a:pt x="1587749" y="1618089"/>
                </a:lnTo>
                <a:lnTo>
                  <a:pt x="0" y="1618089"/>
                </a:lnTo>
                <a:lnTo>
                  <a:pt x="0" y="0"/>
                </a:lnTo>
                <a:close/>
              </a:path>
            </a:pathLst>
          </a:custGeom>
          <a:blipFill>
            <a:blip r:embed="rId4"/>
            <a:stretch>
              <a:fillRect/>
            </a:stretch>
          </a:blipFill>
        </p:spPr>
      </p:sp>
      <p:sp>
        <p:nvSpPr>
          <p:cNvPr id="21" name="TextBox 21"/>
          <p:cNvSpPr txBox="1"/>
          <p:nvPr/>
        </p:nvSpPr>
        <p:spPr>
          <a:xfrm>
            <a:off x="8774016" y="7351460"/>
            <a:ext cx="734573" cy="708061"/>
          </a:xfrm>
          <a:prstGeom prst="rect">
            <a:avLst/>
          </a:prstGeom>
        </p:spPr>
        <p:txBody>
          <a:bodyPr lIns="0" tIns="0" rIns="0" bIns="0" rtlCol="0" anchor="t">
            <a:spAutoFit/>
          </a:bodyPr>
          <a:lstStyle/>
          <a:p>
            <a:pPr algn="ctr">
              <a:lnSpc>
                <a:spcPts val="5336"/>
              </a:lnSpc>
            </a:pPr>
            <a:r>
              <a:rPr lang="en-US" sz="5283" b="1" dirty="0">
                <a:solidFill>
                  <a:srgbClr val="FFFFFF"/>
                </a:solidFill>
                <a:latin typeface="Garet Bold"/>
                <a:ea typeface="Garet Bold"/>
                <a:cs typeface="Garet Bold"/>
                <a:sym typeface="Garet Bold"/>
              </a:rPr>
              <a:t>5</a:t>
            </a:r>
          </a:p>
        </p:txBody>
      </p:sp>
      <p:sp>
        <p:nvSpPr>
          <p:cNvPr id="22" name="TextBox 22"/>
          <p:cNvSpPr txBox="1"/>
          <p:nvPr/>
        </p:nvSpPr>
        <p:spPr>
          <a:xfrm>
            <a:off x="6549301" y="8635079"/>
            <a:ext cx="5176646" cy="325755"/>
          </a:xfrm>
          <a:prstGeom prst="rect">
            <a:avLst/>
          </a:prstGeom>
        </p:spPr>
        <p:txBody>
          <a:bodyPr lIns="0" tIns="0" rIns="0" bIns="0" rtlCol="0" anchor="t">
            <a:spAutoFit/>
          </a:bodyPr>
          <a:lstStyle/>
          <a:p>
            <a:pPr algn="ctr">
              <a:lnSpc>
                <a:spcPts val="2520"/>
              </a:lnSpc>
            </a:pPr>
            <a:r>
              <a:rPr lang="en-US" sz="1800" dirty="0">
                <a:solidFill>
                  <a:srgbClr val="FFFFFF"/>
                </a:solidFill>
                <a:latin typeface="Poppins"/>
                <a:ea typeface="Poppins"/>
                <a:cs typeface="Poppins"/>
                <a:sym typeface="Poppins"/>
              </a:rPr>
              <a:t>Gradient Boosting, and </a:t>
            </a:r>
            <a:r>
              <a:rPr lang="en-US" sz="1800" dirty="0" err="1">
                <a:solidFill>
                  <a:srgbClr val="FFFFFF"/>
                </a:solidFill>
                <a:latin typeface="Poppins"/>
                <a:ea typeface="Poppins"/>
                <a:cs typeface="Poppins"/>
                <a:sym typeface="Poppins"/>
              </a:rPr>
              <a:t>XGBoost</a:t>
            </a:r>
            <a:endParaRPr lang="en-US" sz="1800" dirty="0">
              <a:solidFill>
                <a:srgbClr val="FFFFFF"/>
              </a:solidFill>
              <a:latin typeface="Poppins"/>
              <a:ea typeface="Poppins"/>
              <a:cs typeface="Poppins"/>
              <a:sym typeface="Poppins"/>
            </a:endParaRPr>
          </a:p>
        </p:txBody>
      </p:sp>
      <p:sp>
        <p:nvSpPr>
          <p:cNvPr id="25" name="TextBox 25"/>
          <p:cNvSpPr txBox="1"/>
          <p:nvPr/>
        </p:nvSpPr>
        <p:spPr>
          <a:xfrm>
            <a:off x="3169296" y="2279430"/>
            <a:ext cx="12769044" cy="640080"/>
          </a:xfrm>
          <a:prstGeom prst="rect">
            <a:avLst/>
          </a:prstGeom>
        </p:spPr>
        <p:txBody>
          <a:bodyPr lIns="0" tIns="0" rIns="0" bIns="0" rtlCol="0" anchor="t">
            <a:spAutoFit/>
          </a:bodyPr>
          <a:lstStyle/>
          <a:p>
            <a:pPr algn="ctr">
              <a:lnSpc>
                <a:spcPts val="2520"/>
              </a:lnSpc>
              <a:spcBef>
                <a:spcPct val="0"/>
              </a:spcBef>
            </a:pPr>
            <a:r>
              <a:rPr lang="en-US" sz="2400" dirty="0">
                <a:solidFill>
                  <a:srgbClr val="FFFFFF"/>
                </a:solidFill>
                <a:latin typeface="Times New Roman" panose="02020603050405020304" pitchFamily="18" charset="0"/>
                <a:ea typeface="Poppins"/>
                <a:cs typeface="Times New Roman" panose="02020603050405020304" pitchFamily="18" charset="0"/>
                <a:sym typeface="Poppins"/>
              </a:rPr>
              <a:t>Multiple models are evaluated, The selection is based on the log loss for training, testing, and validation errors. The best-performing model is chosen for further tuning.</a:t>
            </a:r>
          </a:p>
        </p:txBody>
      </p:sp>
      <p:pic>
        <p:nvPicPr>
          <p:cNvPr id="26" name="Picture 25">
            <a:extLst>
              <a:ext uri="{FF2B5EF4-FFF2-40B4-BE49-F238E27FC236}">
                <a16:creationId xmlns:a16="http://schemas.microsoft.com/office/drawing/2014/main" id="{9A6CF705-F5F1-EC1A-CB9F-550C9F344798}"/>
              </a:ext>
            </a:extLst>
          </p:cNvPr>
          <p:cNvPicPr>
            <a:picLocks noChangeAspect="1"/>
          </p:cNvPicPr>
          <p:nvPr/>
        </p:nvPicPr>
        <p:blipFill>
          <a:blip r:embed="rId5"/>
          <a:stretch>
            <a:fillRect/>
          </a:stretch>
        </p:blipFill>
        <p:spPr>
          <a:xfrm>
            <a:off x="13721879" y="6799336"/>
            <a:ext cx="1585097" cy="1615580"/>
          </a:xfrm>
          <a:prstGeom prst="rect">
            <a:avLst/>
          </a:prstGeom>
        </p:spPr>
      </p:pic>
      <p:sp>
        <p:nvSpPr>
          <p:cNvPr id="28" name="TextBox 27">
            <a:extLst>
              <a:ext uri="{FF2B5EF4-FFF2-40B4-BE49-F238E27FC236}">
                <a16:creationId xmlns:a16="http://schemas.microsoft.com/office/drawing/2014/main" id="{DBF6D223-4762-FF95-2E77-4AF609F733EC}"/>
              </a:ext>
            </a:extLst>
          </p:cNvPr>
          <p:cNvSpPr txBox="1"/>
          <p:nvPr/>
        </p:nvSpPr>
        <p:spPr>
          <a:xfrm>
            <a:off x="14173199" y="7243825"/>
            <a:ext cx="815750" cy="923330"/>
          </a:xfrm>
          <a:prstGeom prst="rect">
            <a:avLst/>
          </a:prstGeom>
          <a:noFill/>
        </p:spPr>
        <p:txBody>
          <a:bodyPr wrap="square" rtlCol="0">
            <a:spAutoFit/>
          </a:bodyPr>
          <a:lstStyle/>
          <a:p>
            <a:r>
              <a:rPr lang="en-US" sz="5280" dirty="0">
                <a:solidFill>
                  <a:schemeClr val="bg1"/>
                </a:solidFill>
                <a:latin typeface="Garet Bold" panose="020B0604020202020204" charset="0"/>
              </a:rPr>
              <a:t>6</a:t>
            </a:r>
            <a:endParaRPr lang="en-IN" sz="5280" dirty="0">
              <a:solidFill>
                <a:schemeClr val="bg1"/>
              </a:solidFill>
              <a:latin typeface="Garet Bold" panose="020B0604020202020204" charset="0"/>
            </a:endParaRPr>
          </a:p>
        </p:txBody>
      </p:sp>
      <p:pic>
        <p:nvPicPr>
          <p:cNvPr id="29" name="Picture 28">
            <a:extLst>
              <a:ext uri="{FF2B5EF4-FFF2-40B4-BE49-F238E27FC236}">
                <a16:creationId xmlns:a16="http://schemas.microsoft.com/office/drawing/2014/main" id="{3ADE8FEE-DC7D-9E7E-A042-FC4C26194D1D}"/>
              </a:ext>
            </a:extLst>
          </p:cNvPr>
          <p:cNvPicPr>
            <a:picLocks noChangeAspect="1"/>
          </p:cNvPicPr>
          <p:nvPr/>
        </p:nvPicPr>
        <p:blipFill>
          <a:blip r:embed="rId6"/>
          <a:stretch>
            <a:fillRect/>
          </a:stretch>
        </p:blipFill>
        <p:spPr>
          <a:xfrm>
            <a:off x="11993097" y="8635079"/>
            <a:ext cx="5175953" cy="49381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2700000"/>
        </a:gradFill>
        <a:effectLst/>
      </p:bgPr>
    </p:bg>
    <p:spTree>
      <p:nvGrpSpPr>
        <p:cNvPr id="1" name="">
          <a:extLst>
            <a:ext uri="{FF2B5EF4-FFF2-40B4-BE49-F238E27FC236}">
              <a16:creationId xmlns:a16="http://schemas.microsoft.com/office/drawing/2014/main" id="{76CF927E-70AE-B19F-C05E-1B6A9A6F18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6E49EC0-4002-BE14-CDE8-1E9CC6B1B4E7}"/>
              </a:ext>
            </a:extLst>
          </p:cNvPr>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B96F6B73-D0F9-484F-D6AD-A30EFAC84708}"/>
              </a:ext>
            </a:extLst>
          </p:cNvPr>
          <p:cNvSpPr/>
          <p:nvPr/>
        </p:nvSpPr>
        <p:spPr>
          <a:xfrm rot="5400000" flipH="1" flipV="1">
            <a:off x="-275346" y="7006700"/>
            <a:ext cx="4665492" cy="4114800"/>
          </a:xfrm>
          <a:custGeom>
            <a:avLst/>
            <a:gdLst/>
            <a:ahLst/>
            <a:cxnLst/>
            <a:rect l="l" t="t" r="r" b="b"/>
            <a:pathLst>
              <a:path w="4665492" h="4114800">
                <a:moveTo>
                  <a:pt x="4665492" y="4114800"/>
                </a:moveTo>
                <a:lnTo>
                  <a:pt x="0" y="4114800"/>
                </a:lnTo>
                <a:lnTo>
                  <a:pt x="0" y="0"/>
                </a:lnTo>
                <a:lnTo>
                  <a:pt x="4665492" y="0"/>
                </a:lnTo>
                <a:lnTo>
                  <a:pt x="4665492"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C6E11A15-CA77-D8BA-0F6D-73BF81E09CC3}"/>
              </a:ext>
            </a:extLst>
          </p:cNvPr>
          <p:cNvSpPr txBox="1"/>
          <p:nvPr/>
        </p:nvSpPr>
        <p:spPr>
          <a:xfrm>
            <a:off x="2079171" y="1333500"/>
            <a:ext cx="14726486" cy="7971413"/>
          </a:xfrm>
          <a:prstGeom prst="rect">
            <a:avLst/>
          </a:prstGeom>
          <a:noFill/>
        </p:spPr>
        <p:txBody>
          <a:bodyPr wrap="square" rtlCol="0">
            <a:spAutoFit/>
          </a:bodyPr>
          <a:lstStyle/>
          <a:p>
            <a:pPr algn="l" fontAlgn="base">
              <a:spcBef>
                <a:spcPts val="1200"/>
              </a:spcBef>
              <a:spcAft>
                <a:spcPts val="900"/>
              </a:spcAft>
              <a:buFont typeface="Arial" panose="020B0604020202020204" pitchFamily="34" charset="0"/>
              <a:buChar char="•"/>
            </a:pPr>
            <a:r>
              <a:rPr lang="en-US" sz="2800" b="1" i="0" dirty="0">
                <a:solidFill>
                  <a:schemeClr val="bg1"/>
                </a:solidFill>
                <a:effectLst/>
                <a:latin typeface="Times New Roman" panose="02020603050405020304" pitchFamily="18" charset="0"/>
                <a:cs typeface="Times New Roman" panose="02020603050405020304" pitchFamily="18" charset="0"/>
              </a:rPr>
              <a:t>Logistic Regression:</a:t>
            </a:r>
            <a:r>
              <a:rPr lang="en-US" sz="2800" b="0" i="0" dirty="0">
                <a:solidFill>
                  <a:schemeClr val="bg1"/>
                </a:solidFill>
                <a:effectLst/>
                <a:latin typeface="Times New Roman" panose="02020603050405020304" pitchFamily="18" charset="0"/>
                <a:cs typeface="Times New Roman" panose="02020603050405020304" pitchFamily="18" charset="0"/>
              </a:rPr>
              <a:t> A linear model used for solving binary classification problems.</a:t>
            </a:r>
          </a:p>
          <a:p>
            <a:pPr algn="l" fontAlgn="base">
              <a:spcBef>
                <a:spcPts val="1200"/>
              </a:spcBef>
              <a:spcAft>
                <a:spcPts val="900"/>
              </a:spcAft>
              <a:buFont typeface="Arial" panose="020B0604020202020204" pitchFamily="34" charset="0"/>
              <a:buChar char="•"/>
            </a:pPr>
            <a:r>
              <a:rPr lang="en-US" sz="2800" b="1" i="0" dirty="0">
                <a:solidFill>
                  <a:schemeClr val="bg1"/>
                </a:solidFill>
                <a:effectLst/>
                <a:latin typeface="Times New Roman" panose="02020603050405020304" pitchFamily="18" charset="0"/>
                <a:cs typeface="Times New Roman" panose="02020603050405020304" pitchFamily="18" charset="0"/>
              </a:rPr>
              <a:t>Naive Bayes:</a:t>
            </a:r>
            <a:r>
              <a:rPr lang="en-US" sz="2800" b="0" i="0" dirty="0">
                <a:solidFill>
                  <a:schemeClr val="bg1"/>
                </a:solidFill>
                <a:effectLst/>
                <a:latin typeface="Times New Roman" panose="02020603050405020304" pitchFamily="18" charset="0"/>
                <a:cs typeface="Times New Roman" panose="02020603050405020304" pitchFamily="18" charset="0"/>
              </a:rPr>
              <a:t> A probabilistic model based on Bayes' theorem, suitable for classification problems with independent features.</a:t>
            </a:r>
          </a:p>
          <a:p>
            <a:pPr algn="l" fontAlgn="base">
              <a:spcBef>
                <a:spcPts val="1200"/>
              </a:spcBef>
              <a:spcAft>
                <a:spcPts val="900"/>
              </a:spcAft>
              <a:buFont typeface="Arial" panose="020B0604020202020204" pitchFamily="34" charset="0"/>
              <a:buChar char="•"/>
            </a:pPr>
            <a:r>
              <a:rPr lang="en-US" sz="2800" b="1" i="0" dirty="0">
                <a:solidFill>
                  <a:schemeClr val="bg1"/>
                </a:solidFill>
                <a:effectLst/>
                <a:latin typeface="Times New Roman" panose="02020603050405020304" pitchFamily="18" charset="0"/>
                <a:cs typeface="Times New Roman" panose="02020603050405020304" pitchFamily="18" charset="0"/>
              </a:rPr>
              <a:t>Decision Tree:</a:t>
            </a:r>
            <a:r>
              <a:rPr lang="en-US" sz="2800" b="0" i="0" dirty="0">
                <a:solidFill>
                  <a:schemeClr val="bg1"/>
                </a:solidFill>
                <a:effectLst/>
                <a:latin typeface="Times New Roman" panose="02020603050405020304" pitchFamily="18" charset="0"/>
                <a:cs typeface="Times New Roman" panose="02020603050405020304" pitchFamily="18" charset="0"/>
              </a:rPr>
              <a:t> A model that uses a tree structure to represent hierarchical decision rules.</a:t>
            </a:r>
          </a:p>
          <a:p>
            <a:pPr algn="l" fontAlgn="base">
              <a:spcBef>
                <a:spcPts val="1200"/>
              </a:spcBef>
              <a:spcAft>
                <a:spcPts val="900"/>
              </a:spcAft>
              <a:buFont typeface="Arial" panose="020B0604020202020204" pitchFamily="34" charset="0"/>
              <a:buChar char="•"/>
            </a:pPr>
            <a:r>
              <a:rPr lang="en-US" sz="2800" b="1" i="0" dirty="0">
                <a:solidFill>
                  <a:schemeClr val="bg1"/>
                </a:solidFill>
                <a:effectLst/>
                <a:latin typeface="Times New Roman" panose="02020603050405020304" pitchFamily="18" charset="0"/>
                <a:cs typeface="Times New Roman" panose="02020603050405020304" pitchFamily="18" charset="0"/>
              </a:rPr>
              <a:t>Random Forest:</a:t>
            </a:r>
            <a:r>
              <a:rPr lang="en-US" sz="2800" b="0" i="0" dirty="0">
                <a:solidFill>
                  <a:schemeClr val="bg1"/>
                </a:solidFill>
                <a:effectLst/>
                <a:latin typeface="Times New Roman" panose="02020603050405020304" pitchFamily="18" charset="0"/>
                <a:cs typeface="Times New Roman" panose="02020603050405020304" pitchFamily="18" charset="0"/>
              </a:rPr>
              <a:t> An ensemble learning technique that combines multiple decision trees to improve model accuracy and robustness.</a:t>
            </a:r>
          </a:p>
          <a:p>
            <a:pPr algn="l" fontAlgn="base">
              <a:spcBef>
                <a:spcPts val="1200"/>
              </a:spcBef>
              <a:spcAft>
                <a:spcPts val="900"/>
              </a:spcAft>
              <a:buFont typeface="Arial" panose="020B0604020202020204" pitchFamily="34" charset="0"/>
              <a:buChar char="•"/>
            </a:pPr>
            <a:r>
              <a:rPr lang="en-US" sz="2800" b="1" i="0" dirty="0">
                <a:solidFill>
                  <a:schemeClr val="bg1"/>
                </a:solidFill>
                <a:effectLst/>
                <a:latin typeface="Times New Roman" panose="02020603050405020304" pitchFamily="18" charset="0"/>
                <a:cs typeface="Times New Roman" panose="02020603050405020304" pitchFamily="18" charset="0"/>
              </a:rPr>
              <a:t>AdaBoost:</a:t>
            </a:r>
            <a:r>
              <a:rPr lang="en-US" sz="2800" b="0" i="0" dirty="0">
                <a:solidFill>
                  <a:schemeClr val="bg1"/>
                </a:solidFill>
                <a:effectLst/>
                <a:latin typeface="Times New Roman" panose="02020603050405020304" pitchFamily="18" charset="0"/>
                <a:cs typeface="Times New Roman" panose="02020603050405020304" pitchFamily="18" charset="0"/>
              </a:rPr>
              <a:t> Another ensemble learning algorithm that iteratively adjusts the weights of observations to focus on the most challenging cases.</a:t>
            </a:r>
          </a:p>
          <a:p>
            <a:pPr algn="l" fontAlgn="base">
              <a:spcBef>
                <a:spcPts val="1200"/>
              </a:spcBef>
              <a:spcAft>
                <a:spcPts val="900"/>
              </a:spcAft>
              <a:buFont typeface="Arial" panose="020B0604020202020204" pitchFamily="34" charset="0"/>
              <a:buChar char="•"/>
            </a:pPr>
            <a:r>
              <a:rPr lang="en-US" sz="2800" b="1" i="0" dirty="0">
                <a:solidFill>
                  <a:schemeClr val="bg1"/>
                </a:solidFill>
                <a:effectLst/>
                <a:latin typeface="Times New Roman" panose="02020603050405020304" pitchFamily="18" charset="0"/>
                <a:cs typeface="Times New Roman" panose="02020603050405020304" pitchFamily="18" charset="0"/>
              </a:rPr>
              <a:t>Gradient Boosting:</a:t>
            </a:r>
            <a:r>
              <a:rPr lang="en-US" sz="2800" b="0" i="0" dirty="0">
                <a:solidFill>
                  <a:schemeClr val="bg1"/>
                </a:solidFill>
                <a:effectLst/>
                <a:latin typeface="Times New Roman" panose="02020603050405020304" pitchFamily="18" charset="0"/>
                <a:cs typeface="Times New Roman" panose="02020603050405020304" pitchFamily="18" charset="0"/>
              </a:rPr>
              <a:t> An ensemble learning technique that builds decision trees sequentially, optimizing a specific loss criterion.</a:t>
            </a:r>
          </a:p>
          <a:p>
            <a:pPr algn="l" fontAlgn="base">
              <a:spcBef>
                <a:spcPts val="1200"/>
              </a:spcBef>
              <a:spcAft>
                <a:spcPts val="900"/>
              </a:spcAft>
              <a:buFont typeface="Arial" panose="020B0604020202020204" pitchFamily="34" charset="0"/>
              <a:buChar char="•"/>
            </a:pPr>
            <a:r>
              <a:rPr lang="en-US" sz="2800" b="1" i="0" dirty="0" err="1">
                <a:solidFill>
                  <a:schemeClr val="bg1"/>
                </a:solidFill>
                <a:effectLst/>
                <a:latin typeface="Times New Roman" panose="02020603050405020304" pitchFamily="18" charset="0"/>
                <a:cs typeface="Times New Roman" panose="02020603050405020304" pitchFamily="18" charset="0"/>
              </a:rPr>
              <a:t>XGBoost</a:t>
            </a:r>
            <a:r>
              <a:rPr lang="en-US" sz="2800" b="1" i="0" dirty="0">
                <a:solidFill>
                  <a:schemeClr val="bg1"/>
                </a:solidFill>
                <a:effectLst/>
                <a:latin typeface="Times New Roman" panose="02020603050405020304" pitchFamily="18" charset="0"/>
                <a:cs typeface="Times New Roman" panose="02020603050405020304" pitchFamily="18" charset="0"/>
              </a:rPr>
              <a:t>:</a:t>
            </a:r>
            <a:r>
              <a:rPr lang="en-US" sz="2800" b="0" i="0" dirty="0">
                <a:solidFill>
                  <a:schemeClr val="bg1"/>
                </a:solidFill>
                <a:effectLst/>
                <a:latin typeface="Times New Roman" panose="02020603050405020304" pitchFamily="18" charset="0"/>
                <a:cs typeface="Times New Roman" panose="02020603050405020304" pitchFamily="18" charset="0"/>
              </a:rPr>
              <a:t> An efficient implementation of gradient boosting, known for its speed and superior performance.</a:t>
            </a:r>
          </a:p>
          <a:p>
            <a:pPr algn="l" fontAlgn="base">
              <a:spcBef>
                <a:spcPts val="1200"/>
              </a:spcBef>
              <a:spcAft>
                <a:spcPts val="900"/>
              </a:spcAft>
              <a:buFont typeface="Arial" panose="020B0604020202020204" pitchFamily="34" charset="0"/>
              <a:buChar char="•"/>
            </a:pPr>
            <a:r>
              <a:rPr lang="en-US" sz="2800" b="1" i="0" dirty="0">
                <a:solidFill>
                  <a:schemeClr val="bg1"/>
                </a:solidFill>
                <a:effectLst/>
                <a:latin typeface="Times New Roman" panose="02020603050405020304" pitchFamily="18" charset="0"/>
                <a:cs typeface="Times New Roman" panose="02020603050405020304" pitchFamily="18" charset="0"/>
              </a:rPr>
              <a:t>KNN: </a:t>
            </a:r>
            <a:r>
              <a:rPr lang="en-US" sz="2800" b="0" i="0" dirty="0">
                <a:solidFill>
                  <a:schemeClr val="bg1"/>
                </a:solidFill>
                <a:effectLst/>
                <a:latin typeface="Times New Roman" panose="02020603050405020304" pitchFamily="18" charset="0"/>
                <a:cs typeface="Times New Roman" panose="02020603050405020304" pitchFamily="18" charset="0"/>
              </a:rPr>
              <a:t>KNN is based on the assumption that similar items are close to each other in a feature space. </a:t>
            </a:r>
          </a:p>
          <a:p>
            <a:endParaRPr lang="en-IN" dirty="0"/>
          </a:p>
        </p:txBody>
      </p:sp>
    </p:spTree>
    <p:extLst>
      <p:ext uri="{BB962C8B-B14F-4D97-AF65-F5344CB8AC3E}">
        <p14:creationId xmlns:p14="http://schemas.microsoft.com/office/powerpoint/2010/main" val="2197480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5682382" y="884147"/>
            <a:ext cx="7585604" cy="633912"/>
          </a:xfrm>
          <a:prstGeom prst="rect">
            <a:avLst/>
          </a:prstGeom>
        </p:spPr>
        <p:txBody>
          <a:bodyPr lIns="0" tIns="0" rIns="0" bIns="0" rtlCol="0" anchor="t">
            <a:spAutoFit/>
          </a:bodyPr>
          <a:lstStyle/>
          <a:p>
            <a:pPr algn="ctr">
              <a:lnSpc>
                <a:spcPts val="4717"/>
              </a:lnSpc>
            </a:pPr>
            <a:r>
              <a:rPr lang="en-US" sz="4670" b="1">
                <a:solidFill>
                  <a:srgbClr val="FFFFFF"/>
                </a:solidFill>
                <a:latin typeface="Garet Bold"/>
                <a:ea typeface="Garet Bold"/>
                <a:cs typeface="Garet Bold"/>
                <a:sym typeface="Garet Bold"/>
              </a:rPr>
              <a:t>FEATURE EXTRACTION</a:t>
            </a:r>
          </a:p>
        </p:txBody>
      </p:sp>
      <p:sp>
        <p:nvSpPr>
          <p:cNvPr id="26" name="Rectangle 8">
            <a:extLst>
              <a:ext uri="{FF2B5EF4-FFF2-40B4-BE49-F238E27FC236}">
                <a16:creationId xmlns:a16="http://schemas.microsoft.com/office/drawing/2014/main" id="{3722A344-76F7-7080-09F8-C938AA57549F}"/>
              </a:ext>
            </a:extLst>
          </p:cNvPr>
          <p:cNvSpPr>
            <a:spLocks noChangeArrowheads="1"/>
          </p:cNvSpPr>
          <p:nvPr/>
        </p:nvSpPr>
        <p:spPr bwMode="auto">
          <a:xfrm>
            <a:off x="430165" y="2562638"/>
            <a:ext cx="9274267"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Dominance of Redshift</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Across Random Forest and Decision Tree, redshift consistently stands out as the most influential feature. This indicates that redshift has a significant impact on object classification in the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0" name="Rectangle 9">
            <a:extLst>
              <a:ext uri="{FF2B5EF4-FFF2-40B4-BE49-F238E27FC236}">
                <a16:creationId xmlns:a16="http://schemas.microsoft.com/office/drawing/2014/main" id="{5BF339F9-CBEA-A744-F9BC-587296CF10E4}"/>
              </a:ext>
            </a:extLst>
          </p:cNvPr>
          <p:cNvSpPr>
            <a:spLocks noChangeArrowheads="1"/>
          </p:cNvSpPr>
          <p:nvPr/>
        </p:nvSpPr>
        <p:spPr bwMode="auto">
          <a:xfrm>
            <a:off x="323847" y="5295501"/>
            <a:ext cx="9486901"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Model Behavior</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Ensemble Methods (Random Forest)</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They show a more balanced usage of features compared to simpler models like Decision Tree, although redshift still dominates.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Logistic Regression</a:t>
            </a: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This model seems to fail in capturing the important features, as reflected by the extremely low importance scores for all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 name="Picture 31">
            <a:extLst>
              <a:ext uri="{FF2B5EF4-FFF2-40B4-BE49-F238E27FC236}">
                <a16:creationId xmlns:a16="http://schemas.microsoft.com/office/drawing/2014/main" id="{3E45DB82-765E-3F5C-996A-C23681866F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2669" y="1687378"/>
            <a:ext cx="6910210" cy="3456122"/>
          </a:xfrm>
          <a:prstGeom prst="rect">
            <a:avLst/>
          </a:prstGeom>
        </p:spPr>
      </p:pic>
      <p:pic>
        <p:nvPicPr>
          <p:cNvPr id="34" name="Picture 33">
            <a:extLst>
              <a:ext uri="{FF2B5EF4-FFF2-40B4-BE49-F238E27FC236}">
                <a16:creationId xmlns:a16="http://schemas.microsoft.com/office/drawing/2014/main" id="{B7F5E7B6-41A6-E3EB-42EE-CFF4628DD5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2669" y="5295501"/>
            <a:ext cx="6942079" cy="375936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a:extLst>
            <a:ext uri="{FF2B5EF4-FFF2-40B4-BE49-F238E27FC236}">
              <a16:creationId xmlns:a16="http://schemas.microsoft.com/office/drawing/2014/main" id="{C94801B8-3C98-2736-1212-918B55615E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D82497-B6ED-9193-CE3A-99733B36EFF4}"/>
              </a:ext>
            </a:extLst>
          </p:cNvPr>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1D857D2-BF4D-7F91-805B-25C9C23E9508}"/>
              </a:ext>
            </a:extLst>
          </p:cNvPr>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a:extLst>
              <a:ext uri="{FF2B5EF4-FFF2-40B4-BE49-F238E27FC236}">
                <a16:creationId xmlns:a16="http://schemas.microsoft.com/office/drawing/2014/main" id="{BA7053AD-B733-49B9-BEB3-D81CB878B744}"/>
              </a:ext>
            </a:extLst>
          </p:cNvPr>
          <p:cNvSpPr txBox="1"/>
          <p:nvPr/>
        </p:nvSpPr>
        <p:spPr>
          <a:xfrm>
            <a:off x="4443026" y="840377"/>
            <a:ext cx="10445473" cy="551689"/>
          </a:xfrm>
          <a:prstGeom prst="rect">
            <a:avLst/>
          </a:prstGeom>
        </p:spPr>
        <p:txBody>
          <a:bodyPr wrap="square" lIns="0" tIns="0" rIns="0" bIns="0" rtlCol="0" anchor="t">
            <a:spAutoFit/>
          </a:bodyPr>
          <a:lstStyle/>
          <a:p>
            <a:pPr algn="l">
              <a:lnSpc>
                <a:spcPts val="3445"/>
              </a:lnSpc>
            </a:pPr>
            <a:r>
              <a:rPr lang="en-US" sz="5840" b="1" dirty="0">
                <a:solidFill>
                  <a:srgbClr val="FFFFFF"/>
                </a:solidFill>
                <a:latin typeface="Garet Bold"/>
                <a:ea typeface="Garet Bold"/>
                <a:cs typeface="Garet Bold"/>
                <a:sym typeface="Garet Bold"/>
              </a:rPr>
              <a:t>EVALUATION &amp; METRICS</a:t>
            </a:r>
          </a:p>
        </p:txBody>
      </p:sp>
      <p:sp>
        <p:nvSpPr>
          <p:cNvPr id="14" name="TextBox 13">
            <a:extLst>
              <a:ext uri="{FF2B5EF4-FFF2-40B4-BE49-F238E27FC236}">
                <a16:creationId xmlns:a16="http://schemas.microsoft.com/office/drawing/2014/main" id="{4E63F3D6-57D5-168D-5C97-9BE6F1CD3105}"/>
              </a:ext>
            </a:extLst>
          </p:cNvPr>
          <p:cNvSpPr txBox="1"/>
          <p:nvPr/>
        </p:nvSpPr>
        <p:spPr>
          <a:xfrm>
            <a:off x="552543" y="2303344"/>
            <a:ext cx="8058058" cy="1569660"/>
          </a:xfrm>
          <a:prstGeom prst="rect">
            <a:avLst/>
          </a:prstGeom>
          <a:noFill/>
        </p:spPr>
        <p:txBody>
          <a:bodyPr wrap="square">
            <a:spAutoFit/>
          </a:bodyPr>
          <a:lstStyle/>
          <a:p>
            <a:r>
              <a:rPr lang="en-US" sz="2400" b="1" i="0" dirty="0">
                <a:solidFill>
                  <a:schemeClr val="bg1"/>
                </a:solidFill>
                <a:effectLst/>
                <a:latin typeface="Times New Roman" panose="02020603050405020304" pitchFamily="18" charset="0"/>
                <a:cs typeface="Times New Roman" panose="02020603050405020304" pitchFamily="18" charset="0"/>
              </a:rPr>
              <a:t>Best Performing Models</a:t>
            </a:r>
            <a:r>
              <a:rPr lang="en-US" sz="2400" b="0" i="0" dirty="0">
                <a:solidFill>
                  <a:schemeClr val="bg1"/>
                </a:solidFill>
                <a:effectLst/>
                <a:latin typeface="Times New Roman" panose="02020603050405020304" pitchFamily="18" charset="0"/>
                <a:cs typeface="Times New Roman" panose="02020603050405020304" pitchFamily="18" charset="0"/>
              </a:rPr>
              <a:t>: Random Forest, AdaBoost, </a:t>
            </a:r>
            <a:r>
              <a:rPr lang="en-US" sz="2400" b="0" i="0" dirty="0" err="1">
                <a:solidFill>
                  <a:schemeClr val="bg1"/>
                </a:solidFill>
                <a:effectLst/>
                <a:latin typeface="Times New Roman" panose="02020603050405020304" pitchFamily="18" charset="0"/>
                <a:cs typeface="Times New Roman" panose="02020603050405020304" pitchFamily="18" charset="0"/>
              </a:rPr>
              <a:t>XGBoost</a:t>
            </a:r>
            <a:r>
              <a:rPr lang="en-US" sz="2400" dirty="0">
                <a:solidFill>
                  <a:schemeClr val="bg1"/>
                </a:solidFill>
                <a:latin typeface="Times New Roman" panose="02020603050405020304" pitchFamily="18" charset="0"/>
                <a:cs typeface="Times New Roman" panose="02020603050405020304" pitchFamily="18" charset="0"/>
              </a:rPr>
              <a:t> </a:t>
            </a:r>
            <a:r>
              <a:rPr lang="en-US" sz="2400" b="0" i="0" dirty="0">
                <a:solidFill>
                  <a:schemeClr val="bg1"/>
                </a:solidFill>
                <a:effectLst/>
                <a:latin typeface="Times New Roman" panose="02020603050405020304" pitchFamily="18" charset="0"/>
                <a:cs typeface="Times New Roman" panose="02020603050405020304" pitchFamily="18" charset="0"/>
              </a:rPr>
              <a:t>and Gradient Boosting all perform exceptionally well, with AUC values close to 1 for all classes.</a:t>
            </a:r>
            <a:r>
              <a:rPr lang="en-US" sz="2400" b="0" i="0" dirty="0">
                <a:solidFill>
                  <a:srgbClr val="3C4043"/>
                </a:solidFill>
                <a:effectLst/>
                <a:latin typeface="Inter"/>
              </a:rPr>
              <a:t> </a:t>
            </a:r>
            <a:r>
              <a:rPr lang="en-US" sz="2400" b="0" i="0" dirty="0">
                <a:solidFill>
                  <a:schemeClr val="bg1"/>
                </a:solidFill>
                <a:effectLst/>
                <a:latin typeface="Times New Roman" panose="02020603050405020304" pitchFamily="18" charset="0"/>
                <a:cs typeface="Times New Roman" panose="02020603050405020304" pitchFamily="18" charset="0"/>
              </a:rPr>
              <a:t>These models would be considered the best choices based on the ROC analysis</a:t>
            </a:r>
            <a:r>
              <a:rPr lang="en-US" sz="2400" b="0" i="0" dirty="0">
                <a:solidFill>
                  <a:srgbClr val="3C4043"/>
                </a:solidFill>
                <a:effectLst/>
                <a:latin typeface="Inter"/>
              </a:rPr>
              <a:t>.</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6A778C2-34B1-D206-BD5D-AA125E806EE0}"/>
              </a:ext>
            </a:extLst>
          </p:cNvPr>
          <p:cNvSpPr txBox="1"/>
          <p:nvPr/>
        </p:nvSpPr>
        <p:spPr>
          <a:xfrm>
            <a:off x="552542" y="4530291"/>
            <a:ext cx="7753258" cy="1200329"/>
          </a:xfrm>
          <a:prstGeom prst="rect">
            <a:avLst/>
          </a:prstGeom>
          <a:noFill/>
        </p:spPr>
        <p:txBody>
          <a:bodyPr wrap="square">
            <a:spAutoFit/>
          </a:bodyPr>
          <a:lstStyle/>
          <a:p>
            <a:r>
              <a:rPr lang="en-US" sz="2400" b="1" i="0" dirty="0">
                <a:solidFill>
                  <a:schemeClr val="bg1"/>
                </a:solidFill>
                <a:effectLst/>
                <a:latin typeface="Times New Roman" panose="02020603050405020304" pitchFamily="18" charset="0"/>
                <a:cs typeface="Times New Roman" panose="02020603050405020304" pitchFamily="18" charset="0"/>
              </a:rPr>
              <a:t>Moderate Performing Models</a:t>
            </a:r>
            <a:r>
              <a:rPr lang="en-US" sz="2400" b="0" i="0" dirty="0">
                <a:solidFill>
                  <a:schemeClr val="bg1"/>
                </a:solidFill>
                <a:effectLst/>
                <a:latin typeface="Times New Roman" panose="02020603050405020304" pitchFamily="18" charset="0"/>
                <a:cs typeface="Times New Roman" panose="02020603050405020304" pitchFamily="18" charset="0"/>
              </a:rPr>
              <a:t>: KNN shows reasonable performance with AUC values around 0.74-0.79, but it's not as strong as the ensemble methods.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47AC4C3-D08C-DBF5-6B3A-77604178619E}"/>
              </a:ext>
            </a:extLst>
          </p:cNvPr>
          <p:cNvSpPr txBox="1"/>
          <p:nvPr/>
        </p:nvSpPr>
        <p:spPr>
          <a:xfrm>
            <a:off x="552542" y="6048735"/>
            <a:ext cx="7600858" cy="1569660"/>
          </a:xfrm>
          <a:prstGeom prst="rect">
            <a:avLst/>
          </a:prstGeom>
          <a:noFill/>
        </p:spPr>
        <p:txBody>
          <a:bodyPr wrap="square">
            <a:spAutoFit/>
          </a:bodyPr>
          <a:lstStyle/>
          <a:p>
            <a:pPr algn="l" fontAlgn="base">
              <a:spcBef>
                <a:spcPts val="1200"/>
              </a:spcBef>
              <a:spcAft>
                <a:spcPts val="900"/>
              </a:spcAft>
            </a:pPr>
            <a:r>
              <a:rPr lang="en-US" sz="2400" b="1" i="0" dirty="0">
                <a:solidFill>
                  <a:schemeClr val="bg1"/>
                </a:solidFill>
                <a:effectLst/>
                <a:latin typeface="Times New Roman" panose="02020603050405020304" pitchFamily="18" charset="0"/>
                <a:cs typeface="Times New Roman" panose="02020603050405020304" pitchFamily="18" charset="0"/>
              </a:rPr>
              <a:t>Poor Performing Models</a:t>
            </a:r>
            <a:r>
              <a:rPr lang="en-US" sz="2400" b="0" i="0" dirty="0">
                <a:solidFill>
                  <a:schemeClr val="bg1"/>
                </a:solidFill>
                <a:effectLst/>
                <a:latin typeface="Times New Roman" panose="02020603050405020304" pitchFamily="18" charset="0"/>
                <a:cs typeface="Times New Roman" panose="02020603050405020304" pitchFamily="18" charset="0"/>
              </a:rPr>
              <a:t>: Logistic Regression and Naive Bayes perform the worst, especially Logistic Regression, which struggles to distinguish between the classes with AUC values as low as 0.28 for class 1.</a:t>
            </a:r>
          </a:p>
        </p:txBody>
      </p:sp>
      <p:pic>
        <p:nvPicPr>
          <p:cNvPr id="5" name="Picture 4" descr="GOOD">
            <a:extLst>
              <a:ext uri="{FF2B5EF4-FFF2-40B4-BE49-F238E27FC236}">
                <a16:creationId xmlns:a16="http://schemas.microsoft.com/office/drawing/2014/main" id="{B0F91B0E-30B0-621F-3CFD-015B85835F1B}"/>
              </a:ext>
            </a:extLst>
          </p:cNvPr>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8634512" y="1865856"/>
            <a:ext cx="4762834" cy="3430041"/>
          </a:xfrm>
          <a:prstGeom prst="rect">
            <a:avLst/>
          </a:prstGeom>
        </p:spPr>
      </p:pic>
      <p:pic>
        <p:nvPicPr>
          <p:cNvPr id="6" name="Picture 5" descr="GOOF">
            <a:extLst>
              <a:ext uri="{FF2B5EF4-FFF2-40B4-BE49-F238E27FC236}">
                <a16:creationId xmlns:a16="http://schemas.microsoft.com/office/drawing/2014/main" id="{0BF0DC91-5425-1345-32FA-36E8CA493CB9}"/>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a:off x="13639800" y="1865858"/>
            <a:ext cx="4468633" cy="3430042"/>
          </a:xfrm>
          <a:prstGeom prst="rect">
            <a:avLst/>
          </a:prstGeom>
        </p:spPr>
      </p:pic>
      <p:pic>
        <p:nvPicPr>
          <p:cNvPr id="8" name="Picture 7" descr="AVREAGE">
            <a:extLst>
              <a:ext uri="{FF2B5EF4-FFF2-40B4-BE49-F238E27FC236}">
                <a16:creationId xmlns:a16="http://schemas.microsoft.com/office/drawing/2014/main" id="{892150A4-27F8-D179-BDDC-53044F2F9847}"/>
              </a:ext>
            </a:extLst>
          </p:cNvPr>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8655294" y="5450929"/>
            <a:ext cx="4762834" cy="3510036"/>
          </a:xfrm>
          <a:prstGeom prst="rect">
            <a:avLst/>
          </a:prstGeom>
        </p:spPr>
      </p:pic>
      <p:pic>
        <p:nvPicPr>
          <p:cNvPr id="9" name="Picture 8" descr="POOR">
            <a:extLst>
              <a:ext uri="{FF2B5EF4-FFF2-40B4-BE49-F238E27FC236}">
                <a16:creationId xmlns:a16="http://schemas.microsoft.com/office/drawing/2014/main" id="{C7074FDC-2EA8-C9A5-6516-8FC800044448}"/>
              </a:ext>
            </a:extLst>
          </p:cNvPr>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13671872" y="5450929"/>
            <a:ext cx="4468633" cy="3510036"/>
          </a:xfrm>
          <a:prstGeom prst="rect">
            <a:avLst/>
          </a:prstGeom>
        </p:spPr>
      </p:pic>
    </p:spTree>
    <p:extLst>
      <p:ext uri="{BB962C8B-B14F-4D97-AF65-F5344CB8AC3E}">
        <p14:creationId xmlns:p14="http://schemas.microsoft.com/office/powerpoint/2010/main" val="36975298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11" name="TextBox 7">
            <a:extLst>
              <a:ext uri="{FF2B5EF4-FFF2-40B4-BE49-F238E27FC236}">
                <a16:creationId xmlns:a16="http://schemas.microsoft.com/office/drawing/2014/main" id="{C8292153-03BA-84CF-0015-A297E996568E}"/>
              </a:ext>
            </a:extLst>
          </p:cNvPr>
          <p:cNvSpPr txBox="1"/>
          <p:nvPr/>
        </p:nvSpPr>
        <p:spPr>
          <a:xfrm>
            <a:off x="5715000" y="1032164"/>
            <a:ext cx="10445473" cy="551689"/>
          </a:xfrm>
          <a:prstGeom prst="rect">
            <a:avLst/>
          </a:prstGeom>
        </p:spPr>
        <p:txBody>
          <a:bodyPr wrap="square" lIns="0" tIns="0" rIns="0" bIns="0" rtlCol="0" anchor="t">
            <a:spAutoFit/>
          </a:bodyPr>
          <a:lstStyle/>
          <a:p>
            <a:pPr algn="l">
              <a:lnSpc>
                <a:spcPts val="3445"/>
              </a:lnSpc>
            </a:pPr>
            <a:r>
              <a:rPr lang="en-US" sz="5840" b="1" dirty="0">
                <a:solidFill>
                  <a:srgbClr val="FFFFFF"/>
                </a:solidFill>
                <a:latin typeface="Garet Bold"/>
                <a:ea typeface="Garet Bold"/>
                <a:cs typeface="Garet Bold"/>
                <a:sym typeface="Garet Bold"/>
              </a:rPr>
              <a:t> METRICS RESULT</a:t>
            </a:r>
          </a:p>
        </p:txBody>
      </p:sp>
      <p:sp>
        <p:nvSpPr>
          <p:cNvPr id="12" name="TextBox 11">
            <a:extLst>
              <a:ext uri="{FF2B5EF4-FFF2-40B4-BE49-F238E27FC236}">
                <a16:creationId xmlns:a16="http://schemas.microsoft.com/office/drawing/2014/main" id="{C01EE847-7D9B-E896-92D1-F12EEC44307C}"/>
              </a:ext>
            </a:extLst>
          </p:cNvPr>
          <p:cNvSpPr txBox="1"/>
          <p:nvPr/>
        </p:nvSpPr>
        <p:spPr>
          <a:xfrm>
            <a:off x="840767" y="2073871"/>
            <a:ext cx="8915400" cy="7471276"/>
          </a:xfrm>
          <a:prstGeom prst="rect">
            <a:avLst/>
          </a:prstGeom>
          <a:noFill/>
        </p:spPr>
        <p:txBody>
          <a:bodyPr wrap="square" rtlCol="0">
            <a:spAutoFit/>
          </a:bodyPr>
          <a:lstStyle/>
          <a:p>
            <a:pPr marL="342900" indent="-342900" algn="l" fontAlgn="base">
              <a:spcBef>
                <a:spcPts val="1200"/>
              </a:spcBef>
              <a:spcAft>
                <a:spcPts val="300"/>
              </a:spcAft>
              <a:buFont typeface="Arial" panose="020B0604020202020204" pitchFamily="34" charset="0"/>
              <a:buChar char="•"/>
            </a:pPr>
            <a:r>
              <a:rPr lang="en-US" sz="2400" b="1" i="0" dirty="0">
                <a:solidFill>
                  <a:schemeClr val="bg1"/>
                </a:solidFill>
                <a:effectLst/>
                <a:latin typeface="Times New Roman" panose="02020603050405020304" pitchFamily="18" charset="0"/>
                <a:cs typeface="Times New Roman" panose="02020603050405020304" pitchFamily="18" charset="0"/>
              </a:rPr>
              <a:t>Best Performer</a:t>
            </a:r>
            <a:r>
              <a:rPr lang="en-US" sz="2400" b="0" i="0" dirty="0">
                <a:solidFill>
                  <a:schemeClr val="bg1"/>
                </a:solidFill>
                <a:effectLst/>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XGBoost</a:t>
            </a:r>
            <a:r>
              <a:rPr lang="en-US" sz="2400" b="0" i="0" dirty="0">
                <a:solidFill>
                  <a:schemeClr val="bg1"/>
                </a:solidFill>
                <a:effectLst/>
                <a:latin typeface="Times New Roman" panose="02020603050405020304" pitchFamily="18" charset="0"/>
                <a:cs typeface="Times New Roman" panose="02020603050405020304" pitchFamily="18" charset="0"/>
              </a:rPr>
              <a:t> is the top model in both AUC-ROC and F1-score, making it the most effective classifier for this task. Its near-perfect AUC-ROC indicates excellent class separation, and its high F1-score shows a strong balance of precision and recall.</a:t>
            </a:r>
          </a:p>
          <a:p>
            <a:pPr algn="l" fontAlgn="base">
              <a:spcBef>
                <a:spcPts val="1200"/>
              </a:spcBef>
              <a:spcAft>
                <a:spcPts val="300"/>
              </a:spcAf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342900" indent="-342900" algn="l" fontAlgn="base">
              <a:spcBef>
                <a:spcPts val="1200"/>
              </a:spcBef>
              <a:spcAft>
                <a:spcPts val="300"/>
              </a:spcAft>
              <a:buFont typeface="Arial" panose="020B0604020202020204" pitchFamily="34" charset="0"/>
              <a:buChar char="•"/>
            </a:pPr>
            <a:r>
              <a:rPr lang="en-US" sz="2400" b="1" i="0" dirty="0">
                <a:solidFill>
                  <a:schemeClr val="bg1"/>
                </a:solidFill>
                <a:effectLst/>
                <a:latin typeface="Times New Roman" panose="02020603050405020304" pitchFamily="18" charset="0"/>
                <a:cs typeface="Times New Roman" panose="02020603050405020304" pitchFamily="18" charset="0"/>
              </a:rPr>
              <a:t>Other Strong Performers</a:t>
            </a:r>
            <a:r>
              <a:rPr lang="en-US" sz="2400" b="0" i="0" dirty="0">
                <a:solidFill>
                  <a:schemeClr val="bg1"/>
                </a:solidFill>
                <a:effectLst/>
                <a:latin typeface="Times New Roman" panose="02020603050405020304" pitchFamily="18" charset="0"/>
                <a:cs typeface="Times New Roman" panose="02020603050405020304" pitchFamily="18" charset="0"/>
              </a:rPr>
              <a:t>: </a:t>
            </a:r>
            <a:r>
              <a:rPr lang="en-US" sz="2400" b="1" i="0" dirty="0">
                <a:solidFill>
                  <a:schemeClr val="bg1"/>
                </a:solidFill>
                <a:effectLst/>
                <a:latin typeface="Times New Roman" panose="02020603050405020304" pitchFamily="18" charset="0"/>
                <a:cs typeface="Times New Roman" panose="02020603050405020304" pitchFamily="18" charset="0"/>
              </a:rPr>
              <a:t>Random Forest</a:t>
            </a:r>
            <a:r>
              <a:rPr lang="en-US" sz="2400" b="0" i="0" dirty="0">
                <a:solidFill>
                  <a:schemeClr val="bg1"/>
                </a:solidFill>
                <a:effectLst/>
                <a:latin typeface="Times New Roman" panose="02020603050405020304" pitchFamily="18" charset="0"/>
                <a:cs typeface="Times New Roman" panose="02020603050405020304" pitchFamily="18" charset="0"/>
              </a:rPr>
              <a:t>, and </a:t>
            </a:r>
            <a:r>
              <a:rPr lang="en-US" sz="2400" b="1" i="0" dirty="0">
                <a:solidFill>
                  <a:schemeClr val="bg1"/>
                </a:solidFill>
                <a:effectLst/>
                <a:latin typeface="Times New Roman" panose="02020603050405020304" pitchFamily="18" charset="0"/>
                <a:cs typeface="Times New Roman" panose="02020603050405020304" pitchFamily="18" charset="0"/>
              </a:rPr>
              <a:t>Gradient Boosting</a:t>
            </a:r>
            <a:r>
              <a:rPr lang="en-US" sz="2400" b="0" i="0" dirty="0">
                <a:solidFill>
                  <a:schemeClr val="bg1"/>
                </a:solidFill>
                <a:effectLst/>
                <a:latin typeface="Times New Roman" panose="02020603050405020304" pitchFamily="18" charset="0"/>
                <a:cs typeface="Times New Roman" panose="02020603050405020304" pitchFamily="18" charset="0"/>
              </a:rPr>
              <a:t> also perform very well, with high AUC-ROC and F1-scores. These models are all suitable for this classification task and provide reliable results.</a:t>
            </a:r>
          </a:p>
          <a:p>
            <a:pPr algn="l" fontAlgn="base">
              <a:spcBef>
                <a:spcPts val="1200"/>
              </a:spcBef>
              <a:spcAft>
                <a:spcPts val="300"/>
              </a:spcAf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342900" indent="-342900" algn="l" fontAlgn="base">
              <a:spcBef>
                <a:spcPts val="1200"/>
              </a:spcBef>
              <a:spcAft>
                <a:spcPts val="300"/>
              </a:spcAft>
              <a:buFont typeface="Arial" panose="020B0604020202020204" pitchFamily="34" charset="0"/>
              <a:buChar char="•"/>
            </a:pPr>
            <a:r>
              <a:rPr lang="en-US" sz="2400" b="1" i="0" dirty="0">
                <a:solidFill>
                  <a:schemeClr val="bg1"/>
                </a:solidFill>
                <a:effectLst/>
                <a:latin typeface="Times New Roman" panose="02020603050405020304" pitchFamily="18" charset="0"/>
                <a:cs typeface="Times New Roman" panose="02020603050405020304" pitchFamily="18" charset="0"/>
              </a:rPr>
              <a:t>Moderate Performers</a:t>
            </a:r>
            <a:r>
              <a:rPr lang="en-US" sz="2400" b="0" i="0" dirty="0">
                <a:solidFill>
                  <a:schemeClr val="bg1"/>
                </a:solidFill>
                <a:effectLst/>
                <a:latin typeface="Times New Roman" panose="02020603050405020304" pitchFamily="18" charset="0"/>
                <a:cs typeface="Times New Roman" panose="02020603050405020304" pitchFamily="18" charset="0"/>
              </a:rPr>
              <a:t>: </a:t>
            </a:r>
            <a:r>
              <a:rPr lang="en-US" sz="2400" b="1" i="0" dirty="0">
                <a:solidFill>
                  <a:schemeClr val="bg1"/>
                </a:solidFill>
                <a:effectLst/>
                <a:latin typeface="Times New Roman" panose="02020603050405020304" pitchFamily="18" charset="0"/>
                <a:cs typeface="Times New Roman" panose="02020603050405020304" pitchFamily="18" charset="0"/>
              </a:rPr>
              <a:t>AdaBoost</a:t>
            </a:r>
            <a:r>
              <a:rPr lang="en-US" sz="2400" b="0" i="0" dirty="0">
                <a:solidFill>
                  <a:schemeClr val="bg1"/>
                </a:solidFill>
                <a:effectLst/>
                <a:latin typeface="Times New Roman" panose="02020603050405020304" pitchFamily="18" charset="0"/>
                <a:cs typeface="Times New Roman" panose="02020603050405020304" pitchFamily="18" charset="0"/>
              </a:rPr>
              <a:t> and </a:t>
            </a:r>
            <a:r>
              <a:rPr lang="en-US" sz="2400" b="1" i="0" dirty="0">
                <a:solidFill>
                  <a:schemeClr val="bg1"/>
                </a:solidFill>
                <a:effectLst/>
                <a:latin typeface="Times New Roman" panose="02020603050405020304" pitchFamily="18" charset="0"/>
                <a:cs typeface="Times New Roman" panose="02020603050405020304" pitchFamily="18" charset="0"/>
              </a:rPr>
              <a:t>KNN</a:t>
            </a:r>
            <a:r>
              <a:rPr lang="en-US" sz="2400" b="0" i="0" dirty="0">
                <a:solidFill>
                  <a:schemeClr val="bg1"/>
                </a:solidFill>
                <a:effectLst/>
                <a:latin typeface="Times New Roman" panose="02020603050405020304" pitchFamily="18" charset="0"/>
                <a:cs typeface="Times New Roman" panose="02020603050405020304" pitchFamily="18" charset="0"/>
              </a:rPr>
              <a:t> provide decent results but are not as effective as the top ensemble models.</a:t>
            </a:r>
          </a:p>
          <a:p>
            <a:pPr algn="l" fontAlgn="base">
              <a:spcBef>
                <a:spcPts val="1200"/>
              </a:spcBef>
              <a:spcAft>
                <a:spcPts val="300"/>
              </a:spcAf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342900" indent="-342900" algn="l" fontAlgn="base">
              <a:spcBef>
                <a:spcPts val="1200"/>
              </a:spcBef>
              <a:spcAft>
                <a:spcPts val="300"/>
              </a:spcAft>
              <a:buFont typeface="Arial" panose="020B0604020202020204" pitchFamily="34" charset="0"/>
              <a:buChar char="•"/>
            </a:pPr>
            <a:r>
              <a:rPr lang="en-US" sz="2400" b="1" i="0" dirty="0">
                <a:solidFill>
                  <a:schemeClr val="bg1"/>
                </a:solidFill>
                <a:effectLst/>
                <a:latin typeface="Times New Roman" panose="02020603050405020304" pitchFamily="18" charset="0"/>
                <a:cs typeface="Times New Roman" panose="02020603050405020304" pitchFamily="18" charset="0"/>
              </a:rPr>
              <a:t>Poor Performers</a:t>
            </a:r>
            <a:r>
              <a:rPr lang="en-US" sz="2400" b="0" i="0" dirty="0">
                <a:solidFill>
                  <a:schemeClr val="bg1"/>
                </a:solidFill>
                <a:effectLst/>
                <a:latin typeface="Times New Roman" panose="02020603050405020304" pitchFamily="18" charset="0"/>
                <a:cs typeface="Times New Roman" panose="02020603050405020304" pitchFamily="18" charset="0"/>
              </a:rPr>
              <a:t>: </a:t>
            </a:r>
            <a:r>
              <a:rPr lang="en-US" sz="2400" b="1" i="0" dirty="0">
                <a:solidFill>
                  <a:schemeClr val="bg1"/>
                </a:solidFill>
                <a:effectLst/>
                <a:latin typeface="Times New Roman" panose="02020603050405020304" pitchFamily="18" charset="0"/>
                <a:cs typeface="Times New Roman" panose="02020603050405020304" pitchFamily="18" charset="0"/>
              </a:rPr>
              <a:t>Naive Bayes</a:t>
            </a:r>
            <a:r>
              <a:rPr lang="en-US" sz="2400" b="0" i="0" dirty="0">
                <a:solidFill>
                  <a:schemeClr val="bg1"/>
                </a:solidFill>
                <a:effectLst/>
                <a:latin typeface="Times New Roman" panose="02020603050405020304" pitchFamily="18" charset="0"/>
                <a:cs typeface="Times New Roman" panose="02020603050405020304" pitchFamily="18" charset="0"/>
              </a:rPr>
              <a:t> and </a:t>
            </a:r>
            <a:r>
              <a:rPr lang="en-US" sz="2400" b="1" i="0" dirty="0">
                <a:solidFill>
                  <a:schemeClr val="bg1"/>
                </a:solidFill>
                <a:effectLst/>
                <a:latin typeface="Times New Roman" panose="02020603050405020304" pitchFamily="18" charset="0"/>
                <a:cs typeface="Times New Roman" panose="02020603050405020304" pitchFamily="18" charset="0"/>
              </a:rPr>
              <a:t>Logistic Regression</a:t>
            </a:r>
            <a:r>
              <a:rPr lang="en-US" sz="2400" b="0" i="0" dirty="0">
                <a:solidFill>
                  <a:schemeClr val="bg1"/>
                </a:solidFill>
                <a:effectLst/>
                <a:latin typeface="Times New Roman" panose="02020603050405020304" pitchFamily="18" charset="0"/>
                <a:cs typeface="Times New Roman" panose="02020603050405020304" pitchFamily="18" charset="0"/>
              </a:rPr>
              <a:t> are the weakest models, with low AUC-ROC and F1-scores, indicating they struggle with this classification problem.</a:t>
            </a:r>
          </a:p>
          <a:p>
            <a:endParaRPr lang="en-IN" dirty="0"/>
          </a:p>
        </p:txBody>
      </p:sp>
      <p:pic>
        <p:nvPicPr>
          <p:cNvPr id="14" name="Picture 13">
            <a:extLst>
              <a:ext uri="{FF2B5EF4-FFF2-40B4-BE49-F238E27FC236}">
                <a16:creationId xmlns:a16="http://schemas.microsoft.com/office/drawing/2014/main" id="{2B575685-E5A2-9970-439A-B75404F2F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199" y="2781301"/>
            <a:ext cx="8003883" cy="5143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DE56-76A1-D72A-602F-9F016FB982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82BA1E-B061-A93C-FC3D-B17C7A0515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11" name="TextBox 7">
            <a:extLst>
              <a:ext uri="{FF2B5EF4-FFF2-40B4-BE49-F238E27FC236}">
                <a16:creationId xmlns:a16="http://schemas.microsoft.com/office/drawing/2014/main" id="{1F7D9134-5896-48C7-5D15-8361D0D030DB}"/>
              </a:ext>
            </a:extLst>
          </p:cNvPr>
          <p:cNvSpPr txBox="1"/>
          <p:nvPr/>
        </p:nvSpPr>
        <p:spPr>
          <a:xfrm>
            <a:off x="2473693" y="858011"/>
            <a:ext cx="13340614" cy="551689"/>
          </a:xfrm>
          <a:prstGeom prst="rect">
            <a:avLst/>
          </a:prstGeom>
        </p:spPr>
        <p:txBody>
          <a:bodyPr wrap="square" lIns="0" tIns="0" rIns="0" bIns="0" rtlCol="0" anchor="t">
            <a:spAutoFit/>
          </a:bodyPr>
          <a:lstStyle/>
          <a:p>
            <a:pPr algn="l">
              <a:lnSpc>
                <a:spcPts val="3445"/>
              </a:lnSpc>
            </a:pPr>
            <a:r>
              <a:rPr lang="en-US" sz="5840" b="1" dirty="0">
                <a:solidFill>
                  <a:srgbClr val="FFFFFF"/>
                </a:solidFill>
                <a:latin typeface="Garet Bold"/>
                <a:ea typeface="Garet Bold"/>
                <a:cs typeface="Garet Bold"/>
                <a:sym typeface="Garet Bold"/>
              </a:rPr>
              <a:t> CONCLUSION:ML MODEL RESULT</a:t>
            </a:r>
          </a:p>
        </p:txBody>
      </p:sp>
      <p:sp>
        <p:nvSpPr>
          <p:cNvPr id="12" name="TextBox 11">
            <a:extLst>
              <a:ext uri="{FF2B5EF4-FFF2-40B4-BE49-F238E27FC236}">
                <a16:creationId xmlns:a16="http://schemas.microsoft.com/office/drawing/2014/main" id="{B2607264-F260-4871-F8E6-66FC416D211F}"/>
              </a:ext>
            </a:extLst>
          </p:cNvPr>
          <p:cNvSpPr txBox="1"/>
          <p:nvPr/>
        </p:nvSpPr>
        <p:spPr>
          <a:xfrm>
            <a:off x="301917" y="1638300"/>
            <a:ext cx="8589818" cy="8748549"/>
          </a:xfrm>
          <a:prstGeom prst="rect">
            <a:avLst/>
          </a:prstGeom>
          <a:noFill/>
        </p:spPr>
        <p:txBody>
          <a:bodyPr wrap="square" rtlCol="0">
            <a:spAutoFit/>
          </a:bodyPr>
          <a:lstStyle/>
          <a:p>
            <a:pPr marL="342900" indent="-342900" algn="l" fontAlgn="base">
              <a:spcBef>
                <a:spcPts val="1200"/>
              </a:spcBef>
              <a:spcAft>
                <a:spcPts val="900"/>
              </a:spcAft>
              <a:buFont typeface="Arial" panose="020B0604020202020204" pitchFamily="34" charset="0"/>
              <a:buChar char="•"/>
            </a:pPr>
            <a:r>
              <a:rPr lang="en-US" sz="2400" b="1" i="0" dirty="0">
                <a:solidFill>
                  <a:schemeClr val="bg1"/>
                </a:solidFill>
                <a:effectLst/>
                <a:latin typeface="Times New Roman" panose="02020603050405020304" pitchFamily="18" charset="0"/>
                <a:cs typeface="Times New Roman" panose="02020603050405020304" pitchFamily="18" charset="0"/>
              </a:rPr>
              <a:t>Top Performers</a:t>
            </a:r>
            <a:r>
              <a:rPr lang="en-US" sz="2400" b="0" i="0" dirty="0">
                <a:solidFill>
                  <a:schemeClr val="bg1"/>
                </a:solidFill>
                <a:effectLst/>
                <a:latin typeface="Times New Roman" panose="02020603050405020304" pitchFamily="18" charset="0"/>
                <a:cs typeface="Times New Roman" panose="02020603050405020304" pitchFamily="18" charset="0"/>
              </a:rPr>
              <a:t>: Random Forest and </a:t>
            </a:r>
            <a:r>
              <a:rPr lang="en-US" sz="2400" b="0" i="0" dirty="0" err="1">
                <a:solidFill>
                  <a:schemeClr val="bg1"/>
                </a:solidFill>
                <a:effectLst/>
                <a:latin typeface="Times New Roman" panose="02020603050405020304" pitchFamily="18" charset="0"/>
                <a:cs typeface="Times New Roman" panose="02020603050405020304" pitchFamily="18" charset="0"/>
              </a:rPr>
              <a:t>XGBoost</a:t>
            </a:r>
            <a:r>
              <a:rPr lang="en-US" sz="2400" b="0" i="0" dirty="0">
                <a:solidFill>
                  <a:schemeClr val="bg1"/>
                </a:solidFill>
                <a:effectLst/>
                <a:latin typeface="Times New Roman" panose="02020603050405020304" pitchFamily="18" charset="0"/>
                <a:cs typeface="Times New Roman" panose="02020603050405020304" pitchFamily="18" charset="0"/>
              </a:rPr>
              <a:t> are the top models in terms of overall performance (high accuracy, precision, recall, and F1-score). Random Forest has the slight edge with the best balance across all metrics.</a:t>
            </a:r>
          </a:p>
          <a:p>
            <a:pPr algn="l" fontAlgn="base">
              <a:spcBef>
                <a:spcPts val="1200"/>
              </a:spcBef>
              <a:spcAft>
                <a:spcPts val="900"/>
              </a:spcAft>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342900" indent="-342900" algn="l" fontAlgn="base">
              <a:spcBef>
                <a:spcPts val="1200"/>
              </a:spcBef>
              <a:spcAft>
                <a:spcPts val="900"/>
              </a:spcAft>
              <a:buFont typeface="Arial" panose="020B0604020202020204" pitchFamily="34" charset="0"/>
              <a:buChar char="•"/>
            </a:pPr>
            <a:r>
              <a:rPr lang="en-US" sz="2400" b="1" i="0" dirty="0">
                <a:solidFill>
                  <a:schemeClr val="bg1"/>
                </a:solidFill>
                <a:effectLst/>
                <a:latin typeface="Times New Roman" panose="02020603050405020304" pitchFamily="18" charset="0"/>
                <a:cs typeface="Times New Roman" panose="02020603050405020304" pitchFamily="18" charset="0"/>
              </a:rPr>
              <a:t>Moderate Performers</a:t>
            </a:r>
            <a:r>
              <a:rPr lang="en-US" sz="2400" b="0" i="0" dirty="0">
                <a:solidFill>
                  <a:schemeClr val="bg1"/>
                </a:solidFill>
                <a:effectLst/>
                <a:latin typeface="Times New Roman" panose="02020603050405020304" pitchFamily="18" charset="0"/>
                <a:cs typeface="Times New Roman" panose="02020603050405020304" pitchFamily="18" charset="0"/>
              </a:rPr>
              <a:t>: Decision Tree and Gradient Boosting are also strong models but slightly behind the top three. AdaBoost and KNN offer moderate performance but are not on par with the stronger models.</a:t>
            </a:r>
          </a:p>
          <a:p>
            <a:pPr algn="l" fontAlgn="base">
              <a:spcBef>
                <a:spcPts val="1200"/>
              </a:spcBef>
              <a:spcAft>
                <a:spcPts val="900"/>
              </a:spcAf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342900" indent="-342900" algn="l" fontAlgn="base">
              <a:spcBef>
                <a:spcPts val="1200"/>
              </a:spcBef>
              <a:spcAft>
                <a:spcPts val="900"/>
              </a:spcAft>
              <a:buFont typeface="Arial" panose="020B0604020202020204" pitchFamily="34" charset="0"/>
              <a:buChar char="•"/>
            </a:pPr>
            <a:r>
              <a:rPr lang="en-US" sz="2400" b="1" i="0" dirty="0">
                <a:solidFill>
                  <a:schemeClr val="bg1"/>
                </a:solidFill>
                <a:effectLst/>
                <a:latin typeface="Times New Roman" panose="02020603050405020304" pitchFamily="18" charset="0"/>
                <a:cs typeface="Times New Roman" panose="02020603050405020304" pitchFamily="18" charset="0"/>
              </a:rPr>
              <a:t>Poor Performers</a:t>
            </a:r>
            <a:r>
              <a:rPr lang="en-US" sz="2400" b="0" i="0" dirty="0">
                <a:solidFill>
                  <a:schemeClr val="bg1"/>
                </a:solidFill>
                <a:effectLst/>
                <a:latin typeface="Times New Roman" panose="02020603050405020304" pitchFamily="18" charset="0"/>
                <a:cs typeface="Times New Roman" panose="02020603050405020304" pitchFamily="18" charset="0"/>
              </a:rPr>
              <a:t>: Naive Bayes and Logistic Regression are the worst-performing models in this comparison, struggling with low precision and F1-scores.</a:t>
            </a:r>
          </a:p>
          <a:p>
            <a:pPr marL="342900" indent="-342900" algn="l" fontAlgn="base">
              <a:spcBef>
                <a:spcPts val="1200"/>
              </a:spcBef>
              <a:spcAft>
                <a:spcPts val="900"/>
              </a:spcAft>
              <a:buFont typeface="Arial" panose="020B0604020202020204" pitchFamily="34" charset="0"/>
              <a:buChar char="•"/>
            </a:pPr>
            <a:r>
              <a:rPr lang="en-US" sz="2400" b="1" i="0" dirty="0">
                <a:solidFill>
                  <a:schemeClr val="bg1"/>
                </a:solidFill>
                <a:effectLst/>
                <a:latin typeface="Times New Roman" panose="02020603050405020304" pitchFamily="18" charset="0"/>
                <a:cs typeface="Times New Roman" panose="02020603050405020304" pitchFamily="18" charset="0"/>
              </a:rPr>
              <a:t>Recommendation: For the best results, you should consider using Random Forest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i="0" dirty="0">
                <a:solidFill>
                  <a:schemeClr val="bg1"/>
                </a:solidFill>
                <a:effectLst/>
                <a:latin typeface="Times New Roman" panose="02020603050405020304" pitchFamily="18" charset="0"/>
                <a:cs typeface="Times New Roman" panose="02020603050405020304" pitchFamily="18" charset="0"/>
              </a:rPr>
              <a:t>or </a:t>
            </a:r>
            <a:r>
              <a:rPr lang="en-US" sz="2400" b="1" i="0" dirty="0" err="1">
                <a:solidFill>
                  <a:schemeClr val="bg1"/>
                </a:solidFill>
                <a:effectLst/>
                <a:latin typeface="Times New Roman" panose="02020603050405020304" pitchFamily="18" charset="0"/>
                <a:cs typeface="Times New Roman" panose="02020603050405020304" pitchFamily="18" charset="0"/>
              </a:rPr>
              <a:t>XGBoost</a:t>
            </a:r>
            <a:r>
              <a:rPr lang="en-US" sz="2400" b="1" i="0" dirty="0">
                <a:solidFill>
                  <a:schemeClr val="bg1"/>
                </a:solidFill>
                <a:effectLst/>
                <a:latin typeface="Times New Roman" panose="02020603050405020304" pitchFamily="18" charset="0"/>
                <a:cs typeface="Times New Roman" panose="02020603050405020304" pitchFamily="18" charset="0"/>
              </a:rPr>
              <a:t> based on the task at hand. These models have proven to perform the best, achieving the highest scores in almost every category.</a:t>
            </a:r>
          </a:p>
          <a:p>
            <a:pPr marL="342900" indent="-342900" algn="l" fontAlgn="base">
              <a:spcBef>
                <a:spcPts val="1200"/>
              </a:spcBef>
              <a:spcAft>
                <a:spcPts val="900"/>
              </a:spcAft>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39711786-D3F8-0B6D-4B44-81B67C6C9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0" y="2720847"/>
            <a:ext cx="8891132" cy="5242053"/>
          </a:xfrm>
          <a:prstGeom prst="rect">
            <a:avLst/>
          </a:prstGeom>
        </p:spPr>
      </p:pic>
    </p:spTree>
    <p:extLst>
      <p:ext uri="{BB962C8B-B14F-4D97-AF65-F5344CB8AC3E}">
        <p14:creationId xmlns:p14="http://schemas.microsoft.com/office/powerpoint/2010/main" val="27689673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5" name="TextBox 5"/>
          <p:cNvSpPr txBox="1"/>
          <p:nvPr/>
        </p:nvSpPr>
        <p:spPr>
          <a:xfrm>
            <a:off x="5593190" y="1437222"/>
            <a:ext cx="7099872" cy="829961"/>
          </a:xfrm>
          <a:prstGeom prst="rect">
            <a:avLst/>
          </a:prstGeom>
        </p:spPr>
        <p:txBody>
          <a:bodyPr lIns="0" tIns="0" rIns="0" bIns="0" rtlCol="0" anchor="t">
            <a:spAutoFit/>
          </a:bodyPr>
          <a:lstStyle/>
          <a:p>
            <a:pPr algn="ctr">
              <a:lnSpc>
                <a:spcPts val="6281"/>
              </a:lnSpc>
            </a:pPr>
            <a:r>
              <a:rPr lang="en-US" sz="6219" b="1">
                <a:solidFill>
                  <a:srgbClr val="FFFFFF"/>
                </a:solidFill>
                <a:latin typeface="Garet Bold"/>
                <a:ea typeface="Garet Bold"/>
                <a:cs typeface="Garet Bold"/>
                <a:sym typeface="Garet Bold"/>
              </a:rPr>
              <a:t>AGENDA</a:t>
            </a:r>
          </a:p>
        </p:txBody>
      </p:sp>
      <p:sp>
        <p:nvSpPr>
          <p:cNvPr id="9" name="TextBox 9"/>
          <p:cNvSpPr txBox="1"/>
          <p:nvPr/>
        </p:nvSpPr>
        <p:spPr>
          <a:xfrm>
            <a:off x="1752600" y="2628015"/>
            <a:ext cx="7543800" cy="9514143"/>
          </a:xfrm>
          <a:prstGeom prst="rect">
            <a:avLst/>
          </a:prstGeom>
        </p:spPr>
        <p:txBody>
          <a:bodyPr wrap="square" lIns="0" tIns="0" rIns="0" bIns="0" rtlCol="0" anchor="t">
            <a:spAutoFit/>
          </a:bodyPr>
          <a:lstStyle/>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Introduction</a:t>
            </a:r>
          </a:p>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Problem Statement</a:t>
            </a:r>
          </a:p>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Goal</a:t>
            </a:r>
          </a:p>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Dataset Overview </a:t>
            </a:r>
          </a:p>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Exploratory Data Analysis</a:t>
            </a:r>
          </a:p>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Data Cleaning &amp; Preprocessing</a:t>
            </a:r>
          </a:p>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Feature Engineering</a:t>
            </a:r>
          </a:p>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Model Selection</a:t>
            </a:r>
          </a:p>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Feature Extraction</a:t>
            </a:r>
          </a:p>
          <a:p>
            <a:pPr marL="251945" lvl="1" algn="just">
              <a:lnSpc>
                <a:spcPct val="150000"/>
              </a:lnSpc>
            </a:pPr>
            <a:endPar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endParaRPr>
          </a:p>
          <a:p>
            <a:pPr marL="766295" lvl="1" indent="-514350" algn="just">
              <a:lnSpc>
                <a:spcPct val="150000"/>
              </a:lnSpc>
              <a:buFont typeface="+mj-lt"/>
              <a:buAutoNum type="arabicPeriod"/>
            </a:pPr>
            <a:endPar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endParaRPr>
          </a:p>
          <a:p>
            <a:pPr marL="766295" lvl="1" indent="-514350" algn="just">
              <a:lnSpc>
                <a:spcPct val="150000"/>
              </a:lnSpc>
              <a:buFont typeface="+mj-lt"/>
              <a:buAutoNum type="arabicPeriod"/>
            </a:pPr>
            <a:r>
              <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rPr>
              <a:t>Model Training</a:t>
            </a:r>
          </a:p>
          <a:p>
            <a:pPr marL="766295" lvl="1" indent="-514350" algn="just">
              <a:lnSpc>
                <a:spcPct val="150000"/>
              </a:lnSpc>
              <a:buFont typeface="+mj-lt"/>
              <a:buAutoNum type="arabicPeriod"/>
            </a:pPr>
            <a:endParaRPr lang="en-US" sz="3200" b="1" dirty="0">
              <a:solidFill>
                <a:srgbClr val="FFFFFF"/>
              </a:solidFill>
              <a:latin typeface="Times New Roman" panose="02020603050405020304" pitchFamily="18" charset="0"/>
              <a:ea typeface="Poppins Bold"/>
              <a:cs typeface="Times New Roman" panose="02020603050405020304" pitchFamily="18" charset="0"/>
              <a:sym typeface="Poppins Bold"/>
            </a:endParaRPr>
          </a:p>
        </p:txBody>
      </p:sp>
      <p:sp>
        <p:nvSpPr>
          <p:cNvPr id="10" name="TextBox 9">
            <a:extLst>
              <a:ext uri="{FF2B5EF4-FFF2-40B4-BE49-F238E27FC236}">
                <a16:creationId xmlns:a16="http://schemas.microsoft.com/office/drawing/2014/main" id="{0F94DDC3-296E-5390-82D3-8996D582D164}"/>
              </a:ext>
            </a:extLst>
          </p:cNvPr>
          <p:cNvSpPr txBox="1"/>
          <p:nvPr/>
        </p:nvSpPr>
        <p:spPr>
          <a:xfrm>
            <a:off x="10134600" y="2628015"/>
            <a:ext cx="6553200" cy="2219838"/>
          </a:xfrm>
          <a:prstGeom prst="rect">
            <a:avLst/>
          </a:prstGeom>
          <a:noFill/>
        </p:spPr>
        <p:txBody>
          <a:bodyPr wrap="square" rtlCol="0">
            <a:spAutoFit/>
          </a:bodyPr>
          <a:lstStyle/>
          <a:p>
            <a:pPr>
              <a:lnSpc>
                <a:spcPct val="150000"/>
              </a:lnSpc>
            </a:pPr>
            <a:r>
              <a:rPr lang="en-US" sz="3200" b="1" dirty="0">
                <a:solidFill>
                  <a:schemeClr val="bg1"/>
                </a:solidFill>
                <a:latin typeface="Times New Roman" panose="02020603050405020304" pitchFamily="18" charset="0"/>
                <a:cs typeface="Times New Roman" panose="02020603050405020304" pitchFamily="18" charset="0"/>
              </a:rPr>
              <a:t>10.  Evaluation &amp; Metrics</a:t>
            </a:r>
          </a:p>
          <a:p>
            <a:pPr>
              <a:lnSpc>
                <a:spcPct val="150000"/>
              </a:lnSpc>
            </a:pPr>
            <a:r>
              <a:rPr lang="en-US" sz="3200" b="1" dirty="0">
                <a:solidFill>
                  <a:schemeClr val="bg1"/>
                </a:solidFill>
                <a:latin typeface="Times New Roman" panose="02020603050405020304" pitchFamily="18" charset="0"/>
                <a:cs typeface="Times New Roman" panose="02020603050405020304" pitchFamily="18" charset="0"/>
              </a:rPr>
              <a:t>11.  Metrics Result</a:t>
            </a:r>
          </a:p>
          <a:p>
            <a:pPr>
              <a:lnSpc>
                <a:spcPct val="150000"/>
              </a:lnSpc>
            </a:pPr>
            <a:r>
              <a:rPr lang="en-US" sz="3200" b="1" dirty="0">
                <a:solidFill>
                  <a:schemeClr val="bg1"/>
                </a:solidFill>
                <a:latin typeface="Times New Roman" panose="02020603050405020304" pitchFamily="18" charset="0"/>
                <a:cs typeface="Times New Roman" panose="02020603050405020304" pitchFamily="18" charset="0"/>
              </a:rPr>
              <a:t>12.  Conclusion: </a:t>
            </a:r>
            <a:r>
              <a:rPr lang="en-US" sz="3200" b="1" dirty="0" err="1">
                <a:solidFill>
                  <a:schemeClr val="bg1"/>
                </a:solidFill>
                <a:latin typeface="Times New Roman" panose="02020603050405020304" pitchFamily="18" charset="0"/>
                <a:cs typeface="Times New Roman" panose="02020603050405020304" pitchFamily="18" charset="0"/>
              </a:rPr>
              <a:t>Ml</a:t>
            </a:r>
            <a:r>
              <a:rPr lang="en-US" sz="3200" b="1" dirty="0">
                <a:solidFill>
                  <a:schemeClr val="bg1"/>
                </a:solidFill>
                <a:latin typeface="Times New Roman" panose="02020603050405020304" pitchFamily="18" charset="0"/>
                <a:cs typeface="Times New Roman" panose="02020603050405020304" pitchFamily="18" charset="0"/>
              </a:rPr>
              <a:t> Model Result</a:t>
            </a:r>
            <a:endParaRPr lang="en-IN" sz="32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sp>
        <p:nvSpPr>
          <p:cNvPr id="5" name="TextBox 5"/>
          <p:cNvSpPr txBox="1"/>
          <p:nvPr/>
        </p:nvSpPr>
        <p:spPr>
          <a:xfrm>
            <a:off x="5466962" y="3747860"/>
            <a:ext cx="7354075" cy="3000830"/>
          </a:xfrm>
          <a:prstGeom prst="rect">
            <a:avLst/>
          </a:prstGeom>
        </p:spPr>
        <p:txBody>
          <a:bodyPr lIns="0" tIns="0" rIns="0" bIns="0" rtlCol="0" anchor="t">
            <a:spAutoFit/>
          </a:bodyPr>
          <a:lstStyle/>
          <a:p>
            <a:pPr algn="ctr">
              <a:lnSpc>
                <a:spcPts val="11580"/>
              </a:lnSpc>
            </a:pPr>
            <a:r>
              <a:rPr lang="en-US" sz="11466" b="1" dirty="0">
                <a:solidFill>
                  <a:srgbClr val="FFFFFF"/>
                </a:solidFill>
                <a:latin typeface="Garet Bold"/>
                <a:ea typeface="Garet Bold"/>
                <a:cs typeface="Garet Bold"/>
                <a:sym typeface="Garet Bold"/>
              </a:rPr>
              <a:t>THANK</a:t>
            </a:r>
          </a:p>
          <a:p>
            <a:pPr algn="ctr">
              <a:lnSpc>
                <a:spcPts val="11580"/>
              </a:lnSpc>
            </a:pPr>
            <a:r>
              <a:rPr lang="en-US" sz="11466" b="1" dirty="0">
                <a:solidFill>
                  <a:srgbClr val="FFFFFF"/>
                </a:solidFill>
                <a:latin typeface="Garet Bold"/>
                <a:ea typeface="Garet Bold"/>
                <a:cs typeface="Garet Bold"/>
                <a:sym typeface="Garet Bold"/>
              </a:rPr>
              <a:t>YOU</a:t>
            </a:r>
          </a:p>
        </p:txBody>
      </p:sp>
      <p:pic>
        <p:nvPicPr>
          <p:cNvPr id="6" name="Picture 6"/>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7" name="Picture 7"/>
          <p:cNvPicPr>
            <a:picLocks noChangeAspect="1"/>
          </p:cNvPicPr>
          <p:nvPr/>
        </p:nvPicPr>
        <p:blipFill>
          <a:blip r:embed="rId3"/>
          <a:srcRect/>
          <a:stretch>
            <a:fillRect/>
          </a:stretch>
        </p:blipFill>
        <p:spPr>
          <a:xfrm rot="-10798857">
            <a:off x="-256859" y="7197939"/>
            <a:ext cx="9400859" cy="526448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451209" y="471828"/>
            <a:ext cx="7121791" cy="4381514"/>
          </a:xfrm>
          <a:custGeom>
            <a:avLst/>
            <a:gdLst/>
            <a:ahLst/>
            <a:cxnLst/>
            <a:rect l="l" t="t" r="r" b="b"/>
            <a:pathLst>
              <a:path w="7385583" h="4882040">
                <a:moveTo>
                  <a:pt x="0" y="0"/>
                </a:moveTo>
                <a:lnTo>
                  <a:pt x="7385582" y="0"/>
                </a:lnTo>
                <a:lnTo>
                  <a:pt x="7385582" y="4882040"/>
                </a:lnTo>
                <a:lnTo>
                  <a:pt x="0" y="4882040"/>
                </a:lnTo>
                <a:lnTo>
                  <a:pt x="0" y="0"/>
                </a:lnTo>
                <a:close/>
              </a:path>
            </a:pathLst>
          </a:custGeom>
          <a:blipFill>
            <a:blip r:embed="rId3"/>
            <a:stretch>
              <a:fillRect l="-6062"/>
            </a:stretch>
          </a:blipFill>
        </p:spPr>
      </p:sp>
      <p:sp>
        <p:nvSpPr>
          <p:cNvPr id="4" name="TextBox 4"/>
          <p:cNvSpPr txBox="1"/>
          <p:nvPr/>
        </p:nvSpPr>
        <p:spPr>
          <a:xfrm>
            <a:off x="5096402" y="5205394"/>
            <a:ext cx="7831404" cy="940435"/>
          </a:xfrm>
          <a:prstGeom prst="rect">
            <a:avLst/>
          </a:prstGeom>
        </p:spPr>
        <p:txBody>
          <a:bodyPr lIns="0" tIns="0" rIns="0" bIns="0" rtlCol="0" anchor="t">
            <a:spAutoFit/>
          </a:bodyPr>
          <a:lstStyle/>
          <a:p>
            <a:pPr algn="ctr">
              <a:lnSpc>
                <a:spcPts val="7069"/>
              </a:lnSpc>
            </a:pPr>
            <a:r>
              <a:rPr lang="en-US" sz="6999" b="1" dirty="0">
                <a:solidFill>
                  <a:srgbClr val="FFFFFF"/>
                </a:solidFill>
                <a:latin typeface="Garet Bold"/>
                <a:ea typeface="Garet Bold"/>
                <a:cs typeface="Garet Bold"/>
                <a:sym typeface="Garet Bold"/>
              </a:rPr>
              <a:t>INTRODUCTION</a:t>
            </a:r>
          </a:p>
        </p:txBody>
      </p:sp>
      <p:sp>
        <p:nvSpPr>
          <p:cNvPr id="5" name="TextBox 5"/>
          <p:cNvSpPr txBox="1"/>
          <p:nvPr/>
        </p:nvSpPr>
        <p:spPr>
          <a:xfrm>
            <a:off x="2904522" y="6028464"/>
            <a:ext cx="12992674" cy="3323987"/>
          </a:xfrm>
          <a:prstGeom prst="rect">
            <a:avLst/>
          </a:prstGeom>
        </p:spPr>
        <p:txBody>
          <a:bodyPr lIns="0" tIns="0" rIns="0" bIns="0" rtlCol="0" anchor="t">
            <a:spAutoFit/>
          </a:bodyPr>
          <a:lstStyle/>
          <a:p>
            <a:pPr marL="448599" lvl="1" indent="-224299" algn="just">
              <a:buFont typeface="Arial"/>
              <a:buChar char="•"/>
            </a:pPr>
            <a:r>
              <a:rPr lang="en-US" sz="2700" b="1" dirty="0">
                <a:solidFill>
                  <a:srgbClr val="FFFFFF"/>
                </a:solidFill>
                <a:latin typeface="Times New Roman" panose="02020603050405020304" pitchFamily="18" charset="0"/>
                <a:ea typeface="Poppins"/>
                <a:cs typeface="Times New Roman" panose="02020603050405020304" pitchFamily="18" charset="0"/>
                <a:sym typeface="Poppins"/>
              </a:rPr>
              <a:t>Quasars: Quasars are extremely bright objects powered by supermassive black holes at the centers of distant galaxies. They release massive energy and are among the brightest objects in the universe.</a:t>
            </a:r>
          </a:p>
          <a:p>
            <a:pPr marL="448599" lvl="1" indent="-224299" algn="just">
              <a:buFont typeface="Arial"/>
              <a:buChar char="•"/>
            </a:pPr>
            <a:r>
              <a:rPr lang="en-US" sz="2700" b="1" dirty="0">
                <a:solidFill>
                  <a:srgbClr val="FFFFFF"/>
                </a:solidFill>
                <a:latin typeface="Times New Roman" panose="02020603050405020304" pitchFamily="18" charset="0"/>
                <a:ea typeface="Poppins"/>
                <a:cs typeface="Times New Roman" panose="02020603050405020304" pitchFamily="18" charset="0"/>
                <a:sym typeface="Poppins"/>
              </a:rPr>
              <a:t>Galaxies: Galaxies are vast systems of stars, gas, dust, and dark matter, held together by gravity. They come in various shapes and sizes, and are the primary structures in the universe</a:t>
            </a:r>
            <a:r>
              <a:rPr lang="en-US" sz="2700" dirty="0">
                <a:solidFill>
                  <a:srgbClr val="FFFFFF"/>
                </a:solidFill>
                <a:latin typeface="Poppins"/>
                <a:ea typeface="Poppins"/>
                <a:cs typeface="Poppins"/>
                <a:sym typeface="Poppins"/>
              </a:rPr>
              <a:t>.</a:t>
            </a:r>
          </a:p>
          <a:p>
            <a:pPr marL="448599" lvl="1" indent="-224299" algn="just">
              <a:buFont typeface="Arial"/>
              <a:buChar char="•"/>
            </a:pPr>
            <a:r>
              <a:rPr lang="en-US" sz="2700" b="1" i="0" dirty="0">
                <a:solidFill>
                  <a:schemeClr val="bg1"/>
                </a:solidFill>
                <a:effectLst/>
                <a:latin typeface="Times New Roman" panose="02020603050405020304" pitchFamily="18" charset="0"/>
                <a:cs typeface="Times New Roman" panose="02020603050405020304" pitchFamily="18" charset="0"/>
              </a:rPr>
              <a:t>A star is </a:t>
            </a:r>
            <a:r>
              <a:rPr lang="en-US" sz="2700" b="1" i="0" dirty="0">
                <a:solidFill>
                  <a:srgbClr val="FFFFFF"/>
                </a:solidFill>
                <a:effectLst/>
                <a:latin typeface="Times New Roman" panose="02020603050405020304" pitchFamily="18" charset="0"/>
                <a:cs typeface="Times New Roman" panose="02020603050405020304" pitchFamily="18" charset="0"/>
              </a:rPr>
              <a:t>any massive self-luminous celestial body of gas that shines by radiation derived from its internal energy source.</a:t>
            </a:r>
            <a:endParaRPr lang="en-US" sz="2700" b="1" dirty="0">
              <a:solidFill>
                <a:srgbClr val="FFFFFF"/>
              </a:solidFill>
              <a:latin typeface="Times New Roman" panose="02020603050405020304" pitchFamily="18" charset="0"/>
              <a:ea typeface="Poppins"/>
              <a:cs typeface="Times New Roman" panose="02020603050405020304" pitchFamily="18" charset="0"/>
              <a:sym typeface="Poppins"/>
            </a:endParaRPr>
          </a:p>
        </p:txBody>
      </p:sp>
      <p:pic>
        <p:nvPicPr>
          <p:cNvPr id="6" name="Picture 6"/>
          <p:cNvPicPr>
            <a:picLocks noChangeAspect="1"/>
          </p:cNvPicPr>
          <p:nvPr/>
        </p:nvPicPr>
        <p:blipFill>
          <a:blip r:embed="rId4"/>
          <a:srcRect/>
          <a:stretch>
            <a:fillRect/>
          </a:stretch>
        </p:blipFill>
        <p:spPr>
          <a:xfrm>
            <a:off x="-255985" y="-2180105"/>
            <a:ext cx="9400859" cy="5264481"/>
          </a:xfrm>
          <a:prstGeom prst="rect">
            <a:avLst/>
          </a:prstGeom>
        </p:spPr>
      </p:pic>
      <p:pic>
        <p:nvPicPr>
          <p:cNvPr id="7" name="Picture 7"/>
          <p:cNvPicPr>
            <a:picLocks noChangeAspect="1"/>
          </p:cNvPicPr>
          <p:nvPr/>
        </p:nvPicPr>
        <p:blipFill>
          <a:blip r:embed="rId4"/>
          <a:srcRect/>
          <a:stretch>
            <a:fillRect/>
          </a:stretch>
        </p:blipFill>
        <p:spPr>
          <a:xfrm>
            <a:off x="12836791" y="-2160414"/>
            <a:ext cx="9400859" cy="5264481"/>
          </a:xfrm>
          <a:prstGeom prst="rect">
            <a:avLst/>
          </a:prstGeom>
        </p:spPr>
      </p:pic>
      <p:pic>
        <p:nvPicPr>
          <p:cNvPr id="8" name="Picture 8"/>
          <p:cNvPicPr>
            <a:picLocks noChangeAspect="1"/>
          </p:cNvPicPr>
          <p:nvPr/>
        </p:nvPicPr>
        <p:blipFill>
          <a:blip r:embed="rId4"/>
          <a:srcRect/>
          <a:stretch>
            <a:fillRect/>
          </a:stretch>
        </p:blipFill>
        <p:spPr>
          <a:xfrm>
            <a:off x="-1381604" y="3019096"/>
            <a:ext cx="9400859" cy="5264481"/>
          </a:xfrm>
          <a:prstGeom prst="rect">
            <a:avLst/>
          </a:prstGeom>
        </p:spPr>
      </p:pic>
      <p:pic>
        <p:nvPicPr>
          <p:cNvPr id="11" name="Picture 11"/>
          <p:cNvPicPr>
            <a:picLocks noChangeAspect="1"/>
          </p:cNvPicPr>
          <p:nvPr/>
        </p:nvPicPr>
        <p:blipFill>
          <a:blip r:embed="rId4"/>
          <a:srcRect/>
          <a:stretch>
            <a:fillRect/>
          </a:stretch>
        </p:blipFill>
        <p:spPr>
          <a:xfrm>
            <a:off x="12147919" y="2912847"/>
            <a:ext cx="9400859" cy="52644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b="-25777"/>
            </a:stretch>
          </a:blipFill>
        </p:spPr>
      </p:sp>
      <p:sp>
        <p:nvSpPr>
          <p:cNvPr id="3" name="TextBox 3"/>
          <p:cNvSpPr txBox="1"/>
          <p:nvPr/>
        </p:nvSpPr>
        <p:spPr>
          <a:xfrm>
            <a:off x="3462315" y="5530320"/>
            <a:ext cx="11363369" cy="940435"/>
          </a:xfrm>
          <a:prstGeom prst="rect">
            <a:avLst/>
          </a:prstGeom>
        </p:spPr>
        <p:txBody>
          <a:bodyPr lIns="0" tIns="0" rIns="0" bIns="0" rtlCol="0" anchor="t">
            <a:spAutoFit/>
          </a:bodyPr>
          <a:lstStyle/>
          <a:p>
            <a:pPr algn="ctr">
              <a:lnSpc>
                <a:spcPts val="7069"/>
              </a:lnSpc>
            </a:pPr>
            <a:r>
              <a:rPr lang="en-US" sz="6999" b="1">
                <a:solidFill>
                  <a:srgbClr val="FFFFFF"/>
                </a:solidFill>
                <a:latin typeface="Garet Bold"/>
                <a:ea typeface="Garet Bold"/>
                <a:cs typeface="Garet Bold"/>
                <a:sym typeface="Garet Bold"/>
              </a:rPr>
              <a:t>PROBLEM STATEMENT</a:t>
            </a:r>
          </a:p>
        </p:txBody>
      </p:sp>
      <p:sp>
        <p:nvSpPr>
          <p:cNvPr id="4" name="TextBox 4"/>
          <p:cNvSpPr txBox="1"/>
          <p:nvPr/>
        </p:nvSpPr>
        <p:spPr>
          <a:xfrm>
            <a:off x="2647663" y="6712077"/>
            <a:ext cx="12992674" cy="1723549"/>
          </a:xfrm>
          <a:prstGeom prst="rect">
            <a:avLst/>
          </a:prstGeom>
        </p:spPr>
        <p:txBody>
          <a:bodyPr lIns="0" tIns="0" rIns="0" bIns="0" rtlCol="0" anchor="t">
            <a:spAutoFit/>
          </a:bodyPr>
          <a:lstStyle/>
          <a:p>
            <a:pPr algn="ctr"/>
            <a:r>
              <a:rPr lang="en-US" sz="2077" dirty="0">
                <a:solidFill>
                  <a:srgbClr val="FFFFFF"/>
                </a:solidFill>
                <a:latin typeface="Poppins"/>
                <a:ea typeface="Poppins"/>
                <a:cs typeface="Poppins"/>
                <a:sym typeface="Poppins"/>
              </a:rPr>
              <a:t> </a:t>
            </a:r>
            <a:r>
              <a:rPr lang="en-US" sz="2800" b="1" i="0" dirty="0">
                <a:solidFill>
                  <a:srgbClr val="E5E7EB"/>
                </a:solidFill>
                <a:effectLst/>
                <a:latin typeface="Times New Roman" panose="02020603050405020304" pitchFamily="18" charset="0"/>
                <a:cs typeface="Times New Roman" panose="02020603050405020304" pitchFamily="18" charset="0"/>
              </a:rPr>
              <a:t>Develop comprehensive machine learning models to accurately classify celestial objects as stars, galaxies, or quasars. By utilizing these models, the institute aims to improve astronomical cataloging, research directions, and our understanding of the universe.</a:t>
            </a:r>
            <a:endParaRPr lang="en-US" sz="2800" b="1" dirty="0">
              <a:solidFill>
                <a:srgbClr val="FFFFFF"/>
              </a:solidFill>
              <a:latin typeface="Times New Roman" panose="02020603050405020304" pitchFamily="18" charset="0"/>
              <a:ea typeface="Poppins"/>
              <a:cs typeface="Times New Roman" panose="02020603050405020304" pitchFamily="18" charset="0"/>
              <a:sym typeface="Poppins"/>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87337-5D32-549A-93DA-A392C83477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2ACAF5-6D74-5B68-8F65-0F62E46D6EBB}"/>
              </a:ext>
            </a:extLst>
          </p:cNvPr>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b="-25777"/>
            </a:stretch>
          </a:blipFill>
        </p:spPr>
      </p:sp>
      <p:sp>
        <p:nvSpPr>
          <p:cNvPr id="3" name="TextBox 3">
            <a:extLst>
              <a:ext uri="{FF2B5EF4-FFF2-40B4-BE49-F238E27FC236}">
                <a16:creationId xmlns:a16="http://schemas.microsoft.com/office/drawing/2014/main" id="{362D6E16-E7F7-5920-A4AE-EB8493597ED5}"/>
              </a:ext>
            </a:extLst>
          </p:cNvPr>
          <p:cNvSpPr txBox="1"/>
          <p:nvPr/>
        </p:nvSpPr>
        <p:spPr>
          <a:xfrm>
            <a:off x="3462315" y="5530320"/>
            <a:ext cx="11363369" cy="952120"/>
          </a:xfrm>
          <a:prstGeom prst="rect">
            <a:avLst/>
          </a:prstGeom>
        </p:spPr>
        <p:txBody>
          <a:bodyPr lIns="0" tIns="0" rIns="0" bIns="0" rtlCol="0" anchor="t">
            <a:spAutoFit/>
          </a:bodyPr>
          <a:lstStyle/>
          <a:p>
            <a:pPr algn="ctr">
              <a:lnSpc>
                <a:spcPts val="7069"/>
              </a:lnSpc>
            </a:pPr>
            <a:r>
              <a:rPr lang="en-US" sz="6999" b="1" dirty="0">
                <a:solidFill>
                  <a:srgbClr val="FFFFFF"/>
                </a:solidFill>
                <a:latin typeface="Garet Bold"/>
                <a:ea typeface="Garet Bold"/>
                <a:cs typeface="Garet Bold"/>
                <a:sym typeface="Garet Bold"/>
              </a:rPr>
              <a:t>GOAL</a:t>
            </a:r>
          </a:p>
        </p:txBody>
      </p:sp>
      <p:sp>
        <p:nvSpPr>
          <p:cNvPr id="4" name="TextBox 4">
            <a:extLst>
              <a:ext uri="{FF2B5EF4-FFF2-40B4-BE49-F238E27FC236}">
                <a16:creationId xmlns:a16="http://schemas.microsoft.com/office/drawing/2014/main" id="{EC533EF0-F383-3732-FA62-E4481CDE2DA6}"/>
              </a:ext>
            </a:extLst>
          </p:cNvPr>
          <p:cNvSpPr txBox="1"/>
          <p:nvPr/>
        </p:nvSpPr>
        <p:spPr>
          <a:xfrm>
            <a:off x="2647663" y="6712077"/>
            <a:ext cx="12992674" cy="1723549"/>
          </a:xfrm>
          <a:prstGeom prst="rect">
            <a:avLst/>
          </a:prstGeom>
        </p:spPr>
        <p:txBody>
          <a:bodyPr lIns="0" tIns="0" rIns="0" bIns="0" rtlCol="0" anchor="t">
            <a:spAutoFit/>
          </a:bodyPr>
          <a:lstStyle/>
          <a:p>
            <a:pPr algn="ctr"/>
            <a:r>
              <a:rPr lang="en-US" sz="2077" dirty="0">
                <a:solidFill>
                  <a:srgbClr val="FFFFFF"/>
                </a:solidFill>
                <a:latin typeface="Poppins"/>
                <a:ea typeface="Poppins"/>
                <a:cs typeface="Poppins"/>
                <a:sym typeface="Poppins"/>
              </a:rPr>
              <a:t> </a:t>
            </a:r>
            <a:r>
              <a:rPr lang="en-US" sz="2800" b="1" i="0" dirty="0">
                <a:solidFill>
                  <a:schemeClr val="bg1"/>
                </a:solidFill>
                <a:effectLst/>
                <a:latin typeface="Times New Roman" panose="02020603050405020304" pitchFamily="18" charset="0"/>
                <a:cs typeface="Times New Roman" panose="02020603050405020304" pitchFamily="18" charset="0"/>
              </a:rPr>
              <a:t>A classification model robust enough to be integrated into astronomical monitoring systems, capable of automatically identifying stars, galaxies, and quasars with high accuracy, and that can serve as a foundation for the development of new astronomical studies.</a:t>
            </a:r>
            <a:endParaRPr lang="en-US" sz="2800" b="1" dirty="0">
              <a:solidFill>
                <a:schemeClr val="bg1"/>
              </a:solidFill>
              <a:latin typeface="Times New Roman" panose="02020603050405020304" pitchFamily="18" charset="0"/>
              <a:ea typeface="Poppins"/>
              <a:cs typeface="Times New Roman" panose="02020603050405020304" pitchFamily="18" charset="0"/>
              <a:sym typeface="Poppins"/>
            </a:endParaRPr>
          </a:p>
        </p:txBody>
      </p:sp>
    </p:spTree>
    <p:extLst>
      <p:ext uri="{BB962C8B-B14F-4D97-AF65-F5344CB8AC3E}">
        <p14:creationId xmlns:p14="http://schemas.microsoft.com/office/powerpoint/2010/main" val="1092601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57733" y="7196377"/>
            <a:ext cx="18803467" cy="5270728"/>
            <a:chOff x="0" y="0"/>
            <a:chExt cx="25071289" cy="7027637"/>
          </a:xfrm>
        </p:grpSpPr>
        <p:pic>
          <p:nvPicPr>
            <p:cNvPr id="4" name="Picture 4"/>
            <p:cNvPicPr>
              <a:picLocks noChangeAspect="1"/>
            </p:cNvPicPr>
            <p:nvPr/>
          </p:nvPicPr>
          <p:blipFill>
            <a:blip r:embed="rId4"/>
            <a:srcRect/>
            <a:stretch>
              <a:fillRect/>
            </a:stretch>
          </p:blipFill>
          <p:spPr>
            <a:xfrm rot="-10798857">
              <a:off x="12535644" y="6247"/>
              <a:ext cx="12534479" cy="7019308"/>
            </a:xfrm>
            <a:prstGeom prst="rect">
              <a:avLst/>
            </a:prstGeom>
          </p:spPr>
        </p:pic>
        <p:pic>
          <p:nvPicPr>
            <p:cNvPr id="5" name="Picture 5"/>
            <p:cNvPicPr>
              <a:picLocks noChangeAspect="1"/>
            </p:cNvPicPr>
            <p:nvPr/>
          </p:nvPicPr>
          <p:blipFill>
            <a:blip r:embed="rId4"/>
            <a:srcRect/>
            <a:stretch>
              <a:fillRect/>
            </a:stretch>
          </p:blipFill>
          <p:spPr>
            <a:xfrm rot="-10798857">
              <a:off x="1166" y="2082"/>
              <a:ext cx="12534479" cy="7019308"/>
            </a:xfrm>
            <a:prstGeom prst="rect">
              <a:avLst/>
            </a:prstGeom>
          </p:spPr>
        </p:pic>
      </p:grpSp>
      <p:sp>
        <p:nvSpPr>
          <p:cNvPr id="6" name="Freeform 6"/>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5332461" y="735679"/>
            <a:ext cx="6864333" cy="671767"/>
          </a:xfrm>
          <a:prstGeom prst="rect">
            <a:avLst/>
          </a:prstGeom>
        </p:spPr>
        <p:txBody>
          <a:bodyPr lIns="0" tIns="0" rIns="0" bIns="0" rtlCol="0" anchor="t">
            <a:spAutoFit/>
          </a:bodyPr>
          <a:lstStyle/>
          <a:p>
            <a:pPr algn="l">
              <a:lnSpc>
                <a:spcPts val="5032"/>
              </a:lnSpc>
            </a:pPr>
            <a:r>
              <a:rPr lang="en-US" sz="4982" b="1" dirty="0">
                <a:solidFill>
                  <a:srgbClr val="FFFFFF"/>
                </a:solidFill>
                <a:latin typeface="Garet Bold"/>
                <a:ea typeface="Garet Bold"/>
                <a:cs typeface="Garet Bold"/>
                <a:sym typeface="Garet Bold"/>
              </a:rPr>
              <a:t>DATASET OVERVIEW</a:t>
            </a:r>
          </a:p>
        </p:txBody>
      </p:sp>
      <p:sp>
        <p:nvSpPr>
          <p:cNvPr id="12" name="TextBox 12"/>
          <p:cNvSpPr txBox="1"/>
          <p:nvPr/>
        </p:nvSpPr>
        <p:spPr>
          <a:xfrm>
            <a:off x="2734933" y="1557296"/>
            <a:ext cx="12273903" cy="7786747"/>
          </a:xfrm>
          <a:prstGeom prst="rect">
            <a:avLst/>
          </a:prstGeom>
        </p:spPr>
        <p:txBody>
          <a:bodyPr lIns="0" tIns="0" rIns="0" bIns="0" rtlCol="0" anchor="t">
            <a:spAutoFit/>
          </a:bodyPr>
          <a:lstStyle/>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The data consists of 100,000 observations of space taken by the SDSS (Sloan Digital Sky Survey). Every observation is described by 17 feature columns and 1 class column which identifies it to be either a star, galaxy or quasar.</a:t>
            </a:r>
          </a:p>
          <a:p>
            <a:pPr algn="just"/>
            <a:endParaRPr lang="en-US" sz="2200" dirty="0">
              <a:solidFill>
                <a:srgbClr val="FFFFFF"/>
              </a:solidFill>
              <a:latin typeface="Times New Roman" panose="02020603050405020304" pitchFamily="18" charset="0"/>
              <a:ea typeface="Poppins"/>
              <a:cs typeface="Times New Roman" panose="02020603050405020304" pitchFamily="18" charset="0"/>
              <a:sym typeface="Poppins"/>
            </a:endParaRPr>
          </a:p>
          <a:p>
            <a:pPr algn="just"/>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obj_ID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 Object Identifier, the unique value that identifies the object in the image catalog used by the CAS</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alpha = Right Ascension angle (at J2000 epoch)</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delta = Declination angle (at J2000 epoch)</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u = Ultraviolet filter in the photometric system</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g = Green filter in the photometric system</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r = Red filter in the photometric system</a:t>
            </a:r>
          </a:p>
          <a:p>
            <a:pPr algn="just"/>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i</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 Near Infrared filter in the photometric system</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z = Infrared filter in the photometric system</a:t>
            </a:r>
          </a:p>
          <a:p>
            <a:pPr algn="just"/>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run_ID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 Run Number used to identify the specific scan</a:t>
            </a:r>
          </a:p>
          <a:p>
            <a:pPr algn="just"/>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rereun_ID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 Rerun Number to specify how the image was processed</a:t>
            </a:r>
          </a:p>
          <a:p>
            <a:pPr algn="just"/>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cam_col</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 Camera column to identify the scanline within the run</a:t>
            </a:r>
          </a:p>
          <a:p>
            <a:pPr algn="just"/>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field_ID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 Field number to identify each field</a:t>
            </a:r>
          </a:p>
          <a:p>
            <a:pPr algn="just"/>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spec_obj_ID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 Unique ID used for optical spectroscopic objects (this means that 2 different observations with the same </a:t>
            </a:r>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spec_obj_ID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must share the output class)</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class = object class (galaxy, star or quasar object)</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redshift = redshift value based on the increase in wavelength</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plate = plate ID, identifies each plate in SDSS</a:t>
            </a:r>
          </a:p>
          <a:p>
            <a:pPr algn="just"/>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MJD = Modified Julian Date, used to indicate when a given piece of SDSS data was taken</a:t>
            </a:r>
          </a:p>
          <a:p>
            <a:pPr algn="just"/>
            <a:r>
              <a:rPr lang="en-US" sz="2200" dirty="0" err="1">
                <a:solidFill>
                  <a:srgbClr val="FFFFFF"/>
                </a:solidFill>
                <a:latin typeface="Times New Roman" panose="02020603050405020304" pitchFamily="18" charset="0"/>
                <a:ea typeface="Poppins"/>
                <a:cs typeface="Times New Roman" panose="02020603050405020304" pitchFamily="18" charset="0"/>
                <a:sym typeface="Poppins"/>
              </a:rPr>
              <a:t>fiber_ID</a:t>
            </a:r>
            <a:r>
              <a:rPr lang="en-US" sz="2200" dirty="0">
                <a:solidFill>
                  <a:srgbClr val="FFFFFF"/>
                </a:solidFill>
                <a:latin typeface="Times New Roman" panose="02020603050405020304" pitchFamily="18" charset="0"/>
                <a:ea typeface="Poppins"/>
                <a:cs typeface="Times New Roman" panose="02020603050405020304" pitchFamily="18" charset="0"/>
                <a:sym typeface="Poppins"/>
              </a:rPr>
              <a:t> = fiber ID that identifies the fiber that pointed the light at the focal plane in each observation</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57733" y="7196377"/>
            <a:ext cx="18803467" cy="5270728"/>
            <a:chOff x="0" y="0"/>
            <a:chExt cx="25071289" cy="7027637"/>
          </a:xfrm>
        </p:grpSpPr>
        <p:pic>
          <p:nvPicPr>
            <p:cNvPr id="4" name="Picture 4"/>
            <p:cNvPicPr>
              <a:picLocks noChangeAspect="1"/>
            </p:cNvPicPr>
            <p:nvPr/>
          </p:nvPicPr>
          <p:blipFill>
            <a:blip r:embed="rId4"/>
            <a:srcRect/>
            <a:stretch>
              <a:fillRect/>
            </a:stretch>
          </p:blipFill>
          <p:spPr>
            <a:xfrm rot="-10798857">
              <a:off x="12535644" y="6247"/>
              <a:ext cx="12534479" cy="7019308"/>
            </a:xfrm>
            <a:prstGeom prst="rect">
              <a:avLst/>
            </a:prstGeom>
          </p:spPr>
        </p:pic>
        <p:pic>
          <p:nvPicPr>
            <p:cNvPr id="5" name="Picture 5"/>
            <p:cNvPicPr>
              <a:picLocks noChangeAspect="1"/>
            </p:cNvPicPr>
            <p:nvPr/>
          </p:nvPicPr>
          <p:blipFill>
            <a:blip r:embed="rId4"/>
            <a:srcRect/>
            <a:stretch>
              <a:fillRect/>
            </a:stretch>
          </p:blipFill>
          <p:spPr>
            <a:xfrm rot="-10798857">
              <a:off x="1166" y="2082"/>
              <a:ext cx="12534479" cy="7019308"/>
            </a:xfrm>
            <a:prstGeom prst="rect">
              <a:avLst/>
            </a:prstGeom>
          </p:spPr>
        </p:pic>
      </p:grpSp>
      <p:sp>
        <p:nvSpPr>
          <p:cNvPr id="6" name="Freeform 6"/>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2977345" y="702810"/>
            <a:ext cx="12565783" cy="791563"/>
          </a:xfrm>
          <a:prstGeom prst="rect">
            <a:avLst/>
          </a:prstGeom>
        </p:spPr>
        <p:txBody>
          <a:bodyPr wrap="square" lIns="0" tIns="0" rIns="0" bIns="0" rtlCol="0" anchor="t">
            <a:spAutoFit/>
          </a:bodyPr>
          <a:lstStyle/>
          <a:p>
            <a:pPr algn="l">
              <a:lnSpc>
                <a:spcPts val="5883"/>
              </a:lnSpc>
            </a:pPr>
            <a:r>
              <a:rPr lang="en-US" sz="5825" b="1" dirty="0">
                <a:solidFill>
                  <a:srgbClr val="FFFFFF"/>
                </a:solidFill>
                <a:latin typeface="Garet Bold"/>
                <a:ea typeface="Garet Bold"/>
                <a:cs typeface="Garet Bold"/>
                <a:sym typeface="Garet Bold"/>
              </a:rPr>
              <a:t>EXPLORATORY DATA ANALYSIS</a:t>
            </a:r>
          </a:p>
        </p:txBody>
      </p:sp>
      <p:sp>
        <p:nvSpPr>
          <p:cNvPr id="12" name="TextBox 12"/>
          <p:cNvSpPr txBox="1"/>
          <p:nvPr/>
        </p:nvSpPr>
        <p:spPr>
          <a:xfrm>
            <a:off x="8153400" y="2220707"/>
            <a:ext cx="5962679" cy="1477328"/>
          </a:xfrm>
          <a:prstGeom prst="rect">
            <a:avLst/>
          </a:prstGeom>
        </p:spPr>
        <p:txBody>
          <a:bodyPr lIns="0" tIns="0" rIns="0" bIns="0" rtlCol="0" anchor="t">
            <a:spAutoFit/>
          </a:bodyPr>
          <a:lstStyle/>
          <a:p>
            <a:pPr algn="just"/>
            <a:r>
              <a:rPr lang="en-US" sz="2400" b="1" dirty="0">
                <a:solidFill>
                  <a:srgbClr val="FFFFFF"/>
                </a:solidFill>
                <a:latin typeface="Times New Roman" panose="02020603050405020304" pitchFamily="18" charset="0"/>
                <a:ea typeface="Poppins Bold"/>
                <a:cs typeface="Times New Roman" panose="02020603050405020304" pitchFamily="18" charset="0"/>
                <a:sym typeface="Poppins Bold"/>
              </a:rPr>
              <a:t>Distribution Analysis: What is the distribution of stars, galaxies, and quasars in the dataset? How are they represented in terms of frequency and proportions?</a:t>
            </a:r>
          </a:p>
        </p:txBody>
      </p:sp>
      <p:pic>
        <p:nvPicPr>
          <p:cNvPr id="14" name="Picture 13">
            <a:extLst>
              <a:ext uri="{FF2B5EF4-FFF2-40B4-BE49-F238E27FC236}">
                <a16:creationId xmlns:a16="http://schemas.microsoft.com/office/drawing/2014/main" id="{A03601EE-1A62-3F34-1C6B-CB24F7E4F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366" y="1824288"/>
            <a:ext cx="5444459" cy="5375014"/>
          </a:xfrm>
          <a:prstGeom prst="rect">
            <a:avLst/>
          </a:prstGeom>
        </p:spPr>
      </p:pic>
      <p:pic>
        <p:nvPicPr>
          <p:cNvPr id="16" name="Picture 15">
            <a:extLst>
              <a:ext uri="{FF2B5EF4-FFF2-40B4-BE49-F238E27FC236}">
                <a16:creationId xmlns:a16="http://schemas.microsoft.com/office/drawing/2014/main" id="{A160372B-869C-B425-24C5-9682625247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9845" y="4111766"/>
            <a:ext cx="7208991" cy="46181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832127" y="799406"/>
            <a:ext cx="3948452" cy="897867"/>
          </a:xfrm>
          <a:prstGeom prst="rect">
            <a:avLst/>
          </a:prstGeom>
        </p:spPr>
        <p:txBody>
          <a:bodyPr lIns="0" tIns="0" rIns="0" bIns="0" rtlCol="0" anchor="t">
            <a:spAutoFit/>
          </a:bodyPr>
          <a:lstStyle/>
          <a:p>
            <a:pPr algn="l">
              <a:lnSpc>
                <a:spcPts val="3445"/>
              </a:lnSpc>
            </a:pPr>
            <a:r>
              <a:rPr lang="en-US" sz="3411" b="1" dirty="0">
                <a:solidFill>
                  <a:srgbClr val="FFFFFF"/>
                </a:solidFill>
                <a:latin typeface="Garet Bold"/>
                <a:ea typeface="Garet Bold"/>
                <a:cs typeface="Garet Bold"/>
                <a:sym typeface="Garet Bold"/>
              </a:rPr>
              <a:t>EXPLORATORY DATA ANALYSIS</a:t>
            </a:r>
          </a:p>
        </p:txBody>
      </p:sp>
      <p:pic>
        <p:nvPicPr>
          <p:cNvPr id="11" name="Picture 10">
            <a:extLst>
              <a:ext uri="{FF2B5EF4-FFF2-40B4-BE49-F238E27FC236}">
                <a16:creationId xmlns:a16="http://schemas.microsoft.com/office/drawing/2014/main" id="{FA2740DE-CE5C-1CEC-BE9A-016F2763B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399" y="1248340"/>
            <a:ext cx="9201059" cy="7247960"/>
          </a:xfrm>
          <a:prstGeom prst="rect">
            <a:avLst/>
          </a:prstGeom>
        </p:spPr>
      </p:pic>
      <p:sp>
        <p:nvSpPr>
          <p:cNvPr id="14" name="TextBox 13">
            <a:extLst>
              <a:ext uri="{FF2B5EF4-FFF2-40B4-BE49-F238E27FC236}">
                <a16:creationId xmlns:a16="http://schemas.microsoft.com/office/drawing/2014/main" id="{00430B6C-B6D7-7B20-0FE3-0BF652F1DC0D}"/>
              </a:ext>
            </a:extLst>
          </p:cNvPr>
          <p:cNvSpPr txBox="1"/>
          <p:nvPr/>
        </p:nvSpPr>
        <p:spPr>
          <a:xfrm>
            <a:off x="552542" y="2303344"/>
            <a:ext cx="8213345" cy="1569660"/>
          </a:xfrm>
          <a:prstGeom prst="rect">
            <a:avLst/>
          </a:prstGeom>
          <a:noFill/>
        </p:spPr>
        <p:txBody>
          <a:bodyPr wrap="square">
            <a:spAutoFit/>
          </a:bodyPr>
          <a:lstStyle/>
          <a:p>
            <a:r>
              <a:rPr lang="en-US" sz="2400" b="1" i="0" dirty="0">
                <a:solidFill>
                  <a:schemeClr val="bg1"/>
                </a:solidFill>
                <a:effectLst/>
                <a:latin typeface="Times New Roman" panose="02020603050405020304" pitchFamily="18" charset="0"/>
                <a:cs typeface="Times New Roman" panose="02020603050405020304" pitchFamily="18" charset="0"/>
              </a:rPr>
              <a:t>Strongest Correlations</a:t>
            </a:r>
            <a:r>
              <a:rPr lang="en-US" sz="2400" b="0" i="0" dirty="0">
                <a:solidFill>
                  <a:schemeClr val="bg1"/>
                </a:solidFill>
                <a:effectLst/>
                <a:latin typeface="Times New Roman" panose="02020603050405020304" pitchFamily="18" charset="0"/>
                <a:cs typeface="Times New Roman" panose="02020603050405020304" pitchFamily="18" charset="0"/>
              </a:rPr>
              <a:t>: The </a:t>
            </a:r>
            <a:r>
              <a:rPr lang="en-US" sz="2400" b="1" i="0" dirty="0">
                <a:solidFill>
                  <a:schemeClr val="bg1"/>
                </a:solidFill>
                <a:effectLst/>
                <a:latin typeface="Times New Roman" panose="02020603050405020304" pitchFamily="18" charset="0"/>
                <a:cs typeface="Times New Roman" panose="02020603050405020304" pitchFamily="18" charset="0"/>
              </a:rPr>
              <a:t>r vs </a:t>
            </a:r>
            <a:r>
              <a:rPr lang="en-US" sz="2400" b="1" i="0" dirty="0" err="1">
                <a:solidFill>
                  <a:schemeClr val="bg1"/>
                </a:solidFill>
                <a:effectLst/>
                <a:latin typeface="Times New Roman" panose="02020603050405020304" pitchFamily="18" charset="0"/>
                <a:cs typeface="Times New Roman" panose="02020603050405020304" pitchFamily="18" charset="0"/>
              </a:rPr>
              <a:t>i</a:t>
            </a:r>
            <a:r>
              <a:rPr lang="en-US" sz="2400" b="0" i="0" dirty="0">
                <a:solidFill>
                  <a:schemeClr val="bg1"/>
                </a:solidFill>
                <a:effectLst/>
                <a:latin typeface="Times New Roman" panose="02020603050405020304" pitchFamily="18" charset="0"/>
                <a:cs typeface="Times New Roman" panose="02020603050405020304" pitchFamily="18" charset="0"/>
              </a:rPr>
              <a:t> correlation of </a:t>
            </a:r>
            <a:r>
              <a:rPr lang="en-US" sz="2400" b="1" i="0" dirty="0">
                <a:solidFill>
                  <a:schemeClr val="bg1"/>
                </a:solidFill>
                <a:effectLst/>
                <a:latin typeface="Times New Roman" panose="02020603050405020304" pitchFamily="18" charset="0"/>
                <a:cs typeface="Times New Roman" panose="02020603050405020304" pitchFamily="18" charset="0"/>
              </a:rPr>
              <a:t>0.96</a:t>
            </a:r>
            <a:r>
              <a:rPr lang="en-US" sz="2400" b="0" i="0" dirty="0">
                <a:solidFill>
                  <a:schemeClr val="bg1"/>
                </a:solidFill>
                <a:effectLst/>
                <a:latin typeface="Times New Roman" panose="02020603050405020304" pitchFamily="18" charset="0"/>
                <a:cs typeface="Times New Roman" panose="02020603050405020304" pitchFamily="18" charset="0"/>
              </a:rPr>
              <a:t> is the highest in the dataset, which suggests that these two spectral bands are closely related and likely represent similar emission characteristics of celestial objects.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4A44C917-A9B3-1D2A-F6FD-9BB4109BEF77}"/>
              </a:ext>
            </a:extLst>
          </p:cNvPr>
          <p:cNvSpPr txBox="1"/>
          <p:nvPr/>
        </p:nvSpPr>
        <p:spPr>
          <a:xfrm>
            <a:off x="552542" y="4272155"/>
            <a:ext cx="7753258" cy="1569660"/>
          </a:xfrm>
          <a:prstGeom prst="rect">
            <a:avLst/>
          </a:prstGeom>
          <a:noFill/>
        </p:spPr>
        <p:txBody>
          <a:bodyPr wrap="square">
            <a:spAutoFit/>
          </a:bodyPr>
          <a:lstStyle/>
          <a:p>
            <a:r>
              <a:rPr lang="en-US" sz="2400" b="1" i="0" dirty="0">
                <a:solidFill>
                  <a:schemeClr val="bg1"/>
                </a:solidFill>
                <a:effectLst/>
                <a:latin typeface="Times New Roman" panose="02020603050405020304" pitchFamily="18" charset="0"/>
                <a:cs typeface="Times New Roman" panose="02020603050405020304" pitchFamily="18" charset="0"/>
              </a:rPr>
              <a:t>Moderate Correlations</a:t>
            </a:r>
            <a:r>
              <a:rPr lang="en-US" sz="2400" b="0" i="0" dirty="0">
                <a:solidFill>
                  <a:schemeClr val="bg1"/>
                </a:solidFill>
                <a:effectLst/>
                <a:latin typeface="Times New Roman" panose="02020603050405020304" pitchFamily="18" charset="0"/>
                <a:cs typeface="Times New Roman" panose="02020603050405020304" pitchFamily="18" charset="0"/>
              </a:rPr>
              <a:t>: Several other correlations, like </a:t>
            </a:r>
            <a:r>
              <a:rPr lang="en-US" sz="2400" b="1" i="0" dirty="0">
                <a:solidFill>
                  <a:schemeClr val="bg1"/>
                </a:solidFill>
                <a:effectLst/>
                <a:latin typeface="Times New Roman" panose="02020603050405020304" pitchFamily="18" charset="0"/>
                <a:cs typeface="Times New Roman" panose="02020603050405020304" pitchFamily="18" charset="0"/>
              </a:rPr>
              <a:t>g vs r</a:t>
            </a:r>
            <a:r>
              <a:rPr lang="en-US" sz="2400" b="0" i="0" dirty="0">
                <a:solidFill>
                  <a:schemeClr val="bg1"/>
                </a:solidFill>
                <a:effectLst/>
                <a:latin typeface="Times New Roman" panose="02020603050405020304" pitchFamily="18" charset="0"/>
                <a:cs typeface="Times New Roman" panose="02020603050405020304" pitchFamily="18" charset="0"/>
              </a:rPr>
              <a:t> and </a:t>
            </a:r>
            <a:r>
              <a:rPr lang="en-US" sz="2400" b="1" i="0" dirty="0">
                <a:solidFill>
                  <a:schemeClr val="bg1"/>
                </a:solidFill>
                <a:effectLst/>
                <a:latin typeface="Times New Roman" panose="02020603050405020304" pitchFamily="18" charset="0"/>
                <a:cs typeface="Times New Roman" panose="02020603050405020304" pitchFamily="18" charset="0"/>
              </a:rPr>
              <a:t>g vs </a:t>
            </a:r>
            <a:r>
              <a:rPr lang="en-US" sz="2400" b="1" i="0" dirty="0" err="1">
                <a:solidFill>
                  <a:schemeClr val="bg1"/>
                </a:solidFill>
                <a:effectLst/>
                <a:latin typeface="Times New Roman" panose="02020603050405020304" pitchFamily="18" charset="0"/>
                <a:cs typeface="Times New Roman" panose="02020603050405020304" pitchFamily="18" charset="0"/>
              </a:rPr>
              <a:t>i</a:t>
            </a:r>
            <a:r>
              <a:rPr lang="en-US" sz="2400" b="0" i="0" dirty="0">
                <a:solidFill>
                  <a:schemeClr val="bg1"/>
                </a:solidFill>
                <a:effectLst/>
                <a:latin typeface="Times New Roman" panose="02020603050405020304" pitchFamily="18" charset="0"/>
                <a:cs typeface="Times New Roman" panose="02020603050405020304" pitchFamily="18" charset="0"/>
              </a:rPr>
              <a:t>, fall into the moderate range (0.5-0.6), indicating that while these features are related, they do not follow as closely as the red and infrared correlations.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8FA58EC-C476-5A66-A5CE-6CE90B768142}"/>
              </a:ext>
            </a:extLst>
          </p:cNvPr>
          <p:cNvSpPr txBox="1"/>
          <p:nvPr/>
        </p:nvSpPr>
        <p:spPr>
          <a:xfrm>
            <a:off x="552542" y="6281796"/>
            <a:ext cx="7600858" cy="1569660"/>
          </a:xfrm>
          <a:prstGeom prst="rect">
            <a:avLst/>
          </a:prstGeom>
          <a:noFill/>
        </p:spPr>
        <p:txBody>
          <a:bodyPr wrap="square">
            <a:spAutoFit/>
          </a:bodyPr>
          <a:lstStyle/>
          <a:p>
            <a:r>
              <a:rPr lang="en-US" sz="2400" b="1" i="0" dirty="0">
                <a:solidFill>
                  <a:schemeClr val="bg1"/>
                </a:solidFill>
                <a:effectLst/>
                <a:latin typeface="Times New Roman" panose="02020603050405020304" pitchFamily="18" charset="0"/>
                <a:cs typeface="Times New Roman" panose="02020603050405020304" pitchFamily="18" charset="0"/>
              </a:rPr>
              <a:t>Weakest Correlations</a:t>
            </a:r>
            <a:r>
              <a:rPr lang="en-US" sz="2400" b="0" i="0" dirty="0">
                <a:solidFill>
                  <a:schemeClr val="bg1"/>
                </a:solidFill>
                <a:effectLst/>
                <a:latin typeface="Times New Roman" panose="02020603050405020304" pitchFamily="18" charset="0"/>
                <a:cs typeface="Times New Roman" panose="02020603050405020304" pitchFamily="18" charset="0"/>
              </a:rPr>
              <a:t>: The </a:t>
            </a:r>
            <a:r>
              <a:rPr lang="en-US" sz="2400" b="1" i="0" dirty="0">
                <a:solidFill>
                  <a:schemeClr val="bg1"/>
                </a:solidFill>
                <a:effectLst/>
                <a:latin typeface="Times New Roman" panose="02020603050405020304" pitchFamily="18" charset="0"/>
                <a:cs typeface="Times New Roman" panose="02020603050405020304" pitchFamily="18" charset="0"/>
              </a:rPr>
              <a:t>u vs </a:t>
            </a:r>
            <a:r>
              <a:rPr lang="en-US" sz="2400" b="1" i="0" dirty="0" err="1">
                <a:solidFill>
                  <a:schemeClr val="bg1"/>
                </a:solidFill>
                <a:effectLst/>
                <a:latin typeface="Times New Roman" panose="02020603050405020304" pitchFamily="18" charset="0"/>
                <a:cs typeface="Times New Roman" panose="02020603050405020304" pitchFamily="18" charset="0"/>
              </a:rPr>
              <a:t>i</a:t>
            </a:r>
            <a:r>
              <a:rPr lang="en-US" sz="2400" b="0" i="0" dirty="0">
                <a:solidFill>
                  <a:schemeClr val="bg1"/>
                </a:solidFill>
                <a:effectLst/>
                <a:latin typeface="Times New Roman" panose="02020603050405020304" pitchFamily="18" charset="0"/>
                <a:cs typeface="Times New Roman" panose="02020603050405020304" pitchFamily="18" charset="0"/>
              </a:rPr>
              <a:t> correlation of </a:t>
            </a:r>
            <a:r>
              <a:rPr lang="en-US" sz="2400" b="1" i="0" dirty="0">
                <a:solidFill>
                  <a:schemeClr val="bg1"/>
                </a:solidFill>
                <a:effectLst/>
                <a:latin typeface="Times New Roman" panose="02020603050405020304" pitchFamily="18" charset="0"/>
                <a:cs typeface="Times New Roman" panose="02020603050405020304" pitchFamily="18" charset="0"/>
              </a:rPr>
              <a:t>0.46</a:t>
            </a:r>
            <a:r>
              <a:rPr lang="en-US" sz="2400" b="0" i="0" dirty="0">
                <a:solidFill>
                  <a:schemeClr val="bg1"/>
                </a:solidFill>
                <a:effectLst/>
                <a:latin typeface="Times New Roman" panose="02020603050405020304" pitchFamily="18" charset="0"/>
                <a:cs typeface="Times New Roman" panose="02020603050405020304" pitchFamily="18" charset="0"/>
              </a:rPr>
              <a:t> is one of the lower values, suggesting that the ultraviolet and infrared parts of the spectrum are less tightly linked compared to the red and infrared bands.</a:t>
            </a: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832127" y="2086428"/>
            <a:ext cx="3948452" cy="897867"/>
          </a:xfrm>
          <a:prstGeom prst="rect">
            <a:avLst/>
          </a:prstGeom>
        </p:spPr>
        <p:txBody>
          <a:bodyPr lIns="0" tIns="0" rIns="0" bIns="0" rtlCol="0" anchor="t">
            <a:spAutoFit/>
          </a:bodyPr>
          <a:lstStyle/>
          <a:p>
            <a:pPr algn="l">
              <a:lnSpc>
                <a:spcPts val="3445"/>
              </a:lnSpc>
            </a:pPr>
            <a:r>
              <a:rPr lang="en-US" sz="3411" b="1">
                <a:solidFill>
                  <a:srgbClr val="FFFFFF"/>
                </a:solidFill>
                <a:latin typeface="Garet Bold"/>
                <a:ea typeface="Garet Bold"/>
                <a:cs typeface="Garet Bold"/>
                <a:sym typeface="Garet Bold"/>
              </a:rPr>
              <a:t>EXPLORATORY DATA ANALYSIS</a:t>
            </a:r>
          </a:p>
        </p:txBody>
      </p:sp>
      <p:sp>
        <p:nvSpPr>
          <p:cNvPr id="9" name="TextBox 9"/>
          <p:cNvSpPr txBox="1"/>
          <p:nvPr/>
        </p:nvSpPr>
        <p:spPr>
          <a:xfrm>
            <a:off x="689448" y="3698296"/>
            <a:ext cx="3948452" cy="2890407"/>
          </a:xfrm>
          <a:prstGeom prst="rect">
            <a:avLst/>
          </a:prstGeom>
        </p:spPr>
        <p:txBody>
          <a:bodyPr lIns="0" tIns="0" rIns="0" bIns="0" rtlCol="0" anchor="t">
            <a:spAutoFit/>
          </a:bodyPr>
          <a:lstStyle/>
          <a:p>
            <a:pPr algn="just"/>
            <a:r>
              <a:rPr lang="en-US" sz="2400" b="1" dirty="0">
                <a:solidFill>
                  <a:srgbClr val="FFFFFF"/>
                </a:solidFill>
                <a:latin typeface="Times New Roman" panose="02020603050405020304" pitchFamily="18" charset="0"/>
                <a:ea typeface="Poppins Bold"/>
                <a:cs typeface="Times New Roman" panose="02020603050405020304" pitchFamily="18" charset="0"/>
                <a:sym typeface="Poppins Bold"/>
              </a:rPr>
              <a:t>Class Overlap: Are there regions in feature space where stars, galaxies, and quasars overlap significantly? How can this be resolved with additional features or classification techniques?</a:t>
            </a:r>
          </a:p>
          <a:p>
            <a:pPr algn="just">
              <a:lnSpc>
                <a:spcPts val="2520"/>
              </a:lnSpc>
            </a:pPr>
            <a:endParaRPr lang="en-US" sz="1800" b="1" dirty="0">
              <a:solidFill>
                <a:srgbClr val="FFFFFF"/>
              </a:solidFill>
              <a:latin typeface="Poppins Bold"/>
              <a:ea typeface="Poppins Bold"/>
              <a:cs typeface="Poppins Bold"/>
              <a:sym typeface="Poppins Bold"/>
            </a:endParaRPr>
          </a:p>
        </p:txBody>
      </p:sp>
      <p:pic>
        <p:nvPicPr>
          <p:cNvPr id="11" name="Picture 10">
            <a:extLst>
              <a:ext uri="{FF2B5EF4-FFF2-40B4-BE49-F238E27FC236}">
                <a16:creationId xmlns:a16="http://schemas.microsoft.com/office/drawing/2014/main" id="{3F0DC031-C0BC-6F6D-9B56-660A8345E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5187" y="1352301"/>
            <a:ext cx="6403458" cy="3712190"/>
          </a:xfrm>
          <a:prstGeom prst="rect">
            <a:avLst/>
          </a:prstGeom>
        </p:spPr>
      </p:pic>
      <p:pic>
        <p:nvPicPr>
          <p:cNvPr id="15" name="Picture 14">
            <a:extLst>
              <a:ext uri="{FF2B5EF4-FFF2-40B4-BE49-F238E27FC236}">
                <a16:creationId xmlns:a16="http://schemas.microsoft.com/office/drawing/2014/main" id="{AF1073E9-788A-D7C8-96DE-F7A9373A6B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6773" y="5297218"/>
            <a:ext cx="6431872" cy="3732482"/>
          </a:xfrm>
          <a:prstGeom prst="rect">
            <a:avLst/>
          </a:prstGeom>
        </p:spPr>
      </p:pic>
      <p:pic>
        <p:nvPicPr>
          <p:cNvPr id="17" name="Picture 16">
            <a:extLst>
              <a:ext uri="{FF2B5EF4-FFF2-40B4-BE49-F238E27FC236}">
                <a16:creationId xmlns:a16="http://schemas.microsoft.com/office/drawing/2014/main" id="{4E550AC3-09C0-9B01-ACA8-E6440069D2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64703" y="1283253"/>
            <a:ext cx="6403459" cy="3712190"/>
          </a:xfrm>
          <a:prstGeom prst="rect">
            <a:avLst/>
          </a:prstGeom>
        </p:spPr>
      </p:pic>
      <p:pic>
        <p:nvPicPr>
          <p:cNvPr id="19" name="Picture 18">
            <a:extLst>
              <a:ext uri="{FF2B5EF4-FFF2-40B4-BE49-F238E27FC236}">
                <a16:creationId xmlns:a16="http://schemas.microsoft.com/office/drawing/2014/main" id="{CB89D96C-7876-7419-3481-30D5305D65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36290" y="5258104"/>
            <a:ext cx="6431872" cy="3771596"/>
          </a:xfrm>
          <a:prstGeom prst="rect">
            <a:avLst/>
          </a:prstGeom>
        </p:spPr>
      </p:pic>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TotalTime>
  <Words>2031</Words>
  <Application>Microsoft Office PowerPoint</Application>
  <PresentationFormat>Custom</PresentationFormat>
  <Paragraphs>132</Paragraphs>
  <Slides>20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Inter</vt:lpstr>
      <vt:lpstr>Poppins</vt:lpstr>
      <vt:lpstr>Times New Roman</vt:lpstr>
      <vt:lpstr>Poppins Bold</vt:lpstr>
      <vt:lpstr>Garet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Object classification</dc:title>
  <cp:lastModifiedBy>om gharat</cp:lastModifiedBy>
  <cp:revision>10</cp:revision>
  <dcterms:created xsi:type="dcterms:W3CDTF">2006-08-16T00:00:00Z</dcterms:created>
  <dcterms:modified xsi:type="dcterms:W3CDTF">2024-11-27T18:02:11Z</dcterms:modified>
  <dc:identifier>DAGQw1sGyG8</dc:identifier>
</cp:coreProperties>
</file>